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ppt/tags/tag7.xml" ContentType="application/vnd.openxmlformats-officedocument.presentationml.tags+xml"/>
  <Override PartName="/ppt/notesSlides/notesSlide9.xml" ContentType="application/vnd.openxmlformats-officedocument.presentationml.notesSlide+xml"/>
  <Override PartName="/ppt/tags/tag8.xml" ContentType="application/vnd.openxmlformats-officedocument.presentationml.tags+xml"/>
  <Override PartName="/ppt/notesSlides/notesSlide10.xml" ContentType="application/vnd.openxmlformats-officedocument.presentationml.notesSlide+xml"/>
  <Override PartName="/ppt/tags/tag9.xml" ContentType="application/vnd.openxmlformats-officedocument.presentationml.tags+xml"/>
  <Override PartName="/ppt/notesSlides/notesSlide11.xml" ContentType="application/vnd.openxmlformats-officedocument.presentationml.notesSlide+xml"/>
  <Override PartName="/ppt/tags/tag10.xml" ContentType="application/vnd.openxmlformats-officedocument.presentationml.tags+xml"/>
  <Override PartName="/ppt/notesSlides/notesSlide12.xml" ContentType="application/vnd.openxmlformats-officedocument.presentationml.notesSlide+xml"/>
  <Override PartName="/ppt/tags/tag11.xml" ContentType="application/vnd.openxmlformats-officedocument.presentationml.tags+xml"/>
  <Override PartName="/ppt/notesSlides/notesSlide13.xml" ContentType="application/vnd.openxmlformats-officedocument.presentationml.notesSlide+xml"/>
  <Override PartName="/ppt/tags/tag12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notesSlides/notesSlide18.xml" ContentType="application/vnd.openxmlformats-officedocument.presentationml.notesSlide+xml"/>
  <Override PartName="/ppt/charts/chart2.xml" ContentType="application/vnd.openxmlformats-officedocument.drawingml.chart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4"/>
  </p:notesMasterIdLst>
  <p:handoutMasterIdLst>
    <p:handoutMasterId r:id="rId85"/>
  </p:handoutMasterIdLst>
  <p:sldIdLst>
    <p:sldId id="1120" r:id="rId2"/>
    <p:sldId id="1121" r:id="rId3"/>
    <p:sldId id="812" r:id="rId4"/>
    <p:sldId id="1123" r:id="rId5"/>
    <p:sldId id="1124" r:id="rId6"/>
    <p:sldId id="1125" r:id="rId7"/>
    <p:sldId id="1126" r:id="rId8"/>
    <p:sldId id="1130" r:id="rId9"/>
    <p:sldId id="1131" r:id="rId10"/>
    <p:sldId id="1133" r:id="rId11"/>
    <p:sldId id="1132" r:id="rId12"/>
    <p:sldId id="1134" r:id="rId13"/>
    <p:sldId id="1222" r:id="rId14"/>
    <p:sldId id="1135" r:id="rId15"/>
    <p:sldId id="1136" r:id="rId16"/>
    <p:sldId id="1162" r:id="rId17"/>
    <p:sldId id="1140" r:id="rId18"/>
    <p:sldId id="1141" r:id="rId19"/>
    <p:sldId id="1142" r:id="rId20"/>
    <p:sldId id="1143" r:id="rId21"/>
    <p:sldId id="1144" r:id="rId22"/>
    <p:sldId id="1145" r:id="rId23"/>
    <p:sldId id="1146" r:id="rId24"/>
    <p:sldId id="1183" r:id="rId25"/>
    <p:sldId id="1184" r:id="rId26"/>
    <p:sldId id="1185" r:id="rId27"/>
    <p:sldId id="1186" r:id="rId28"/>
    <p:sldId id="1187" r:id="rId29"/>
    <p:sldId id="1188" r:id="rId30"/>
    <p:sldId id="1189" r:id="rId31"/>
    <p:sldId id="1190" r:id="rId32"/>
    <p:sldId id="1191" r:id="rId33"/>
    <p:sldId id="1192" r:id="rId34"/>
    <p:sldId id="1193" r:id="rId35"/>
    <p:sldId id="1194" r:id="rId36"/>
    <p:sldId id="1195" r:id="rId37"/>
    <p:sldId id="1210" r:id="rId38"/>
    <p:sldId id="1196" r:id="rId39"/>
    <p:sldId id="1158" r:id="rId40"/>
    <p:sldId id="1163" r:id="rId41"/>
    <p:sldId id="1164" r:id="rId42"/>
    <p:sldId id="1167" r:id="rId43"/>
    <p:sldId id="1198" r:id="rId44"/>
    <p:sldId id="1199" r:id="rId45"/>
    <p:sldId id="1200" r:id="rId46"/>
    <p:sldId id="1212" r:id="rId47"/>
    <p:sldId id="1201" r:id="rId48"/>
    <p:sldId id="1197" r:id="rId49"/>
    <p:sldId id="1166" r:id="rId50"/>
    <p:sldId id="1168" r:id="rId51"/>
    <p:sldId id="1170" r:id="rId52"/>
    <p:sldId id="1175" r:id="rId53"/>
    <p:sldId id="1169" r:id="rId54"/>
    <p:sldId id="1009" r:id="rId55"/>
    <p:sldId id="1165" r:id="rId56"/>
    <p:sldId id="1176" r:id="rId57"/>
    <p:sldId id="1179" r:id="rId58"/>
    <p:sldId id="1214" r:id="rId59"/>
    <p:sldId id="1215" r:id="rId60"/>
    <p:sldId id="1216" r:id="rId61"/>
    <p:sldId id="1213" r:id="rId62"/>
    <p:sldId id="1204" r:id="rId63"/>
    <p:sldId id="1205" r:id="rId64"/>
    <p:sldId id="1217" r:id="rId65"/>
    <p:sldId id="1208" r:id="rId66"/>
    <p:sldId id="1101" r:id="rId67"/>
    <p:sldId id="1218" r:id="rId68"/>
    <p:sldId id="1209" r:id="rId69"/>
    <p:sldId id="1094" r:id="rId70"/>
    <p:sldId id="1160" r:id="rId71"/>
    <p:sldId id="1220" r:id="rId72"/>
    <p:sldId id="1221" r:id="rId73"/>
    <p:sldId id="1202" r:id="rId74"/>
    <p:sldId id="1161" r:id="rId75"/>
    <p:sldId id="1173" r:id="rId76"/>
    <p:sldId id="1174" r:id="rId77"/>
    <p:sldId id="1180" r:id="rId78"/>
    <p:sldId id="1203" r:id="rId79"/>
    <p:sldId id="1219" r:id="rId80"/>
    <p:sldId id="1211" r:id="rId81"/>
    <p:sldId id="1223" r:id="rId82"/>
    <p:sldId id="950" r:id="rId83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934C"/>
    <a:srgbClr val="3366FF"/>
    <a:srgbClr val="3362FF"/>
    <a:srgbClr val="008040"/>
    <a:srgbClr val="EBA609"/>
    <a:srgbClr val="CC004F"/>
    <a:srgbClr val="EEF2FF"/>
    <a:srgbClr val="7EA0FF"/>
    <a:srgbClr val="D6DB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5" autoAdjust="0"/>
    <p:restoredTop sz="86391" autoAdjust="0"/>
  </p:normalViewPr>
  <p:slideViewPr>
    <p:cSldViewPr snapToObjects="1">
      <p:cViewPr>
        <p:scale>
          <a:sx n="85" d="100"/>
          <a:sy n="85" d="100"/>
        </p:scale>
        <p:origin x="-1776" y="-192"/>
      </p:cViewPr>
      <p:guideLst>
        <p:guide orient="horz" pos="2160"/>
        <p:guide pos="1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notesMaster" Target="notesMasters/notesMaster1.xml"/><Relationship Id="rId85" Type="http://schemas.openxmlformats.org/officeDocument/2006/relationships/handoutMaster" Target="handoutMasters/handoutMaster1.xml"/><Relationship Id="rId86" Type="http://schemas.openxmlformats.org/officeDocument/2006/relationships/printerSettings" Target="printerSettings/printerSettings1.bin"/><Relationship Id="rId87" Type="http://schemas.openxmlformats.org/officeDocument/2006/relationships/presProps" Target="presProps.xml"/><Relationship Id="rId88" Type="http://schemas.openxmlformats.org/officeDocument/2006/relationships/viewProps" Target="viewProps.xml"/><Relationship Id="rId8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istoica:slides:2013:BigData-ML-Paris:result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istoica:slides:2013:BigData-ML-Paris:result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Query (s)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strRef>
              <c:f>Sheet1!$A$2:$A$7</c:f>
              <c:strCache>
                <c:ptCount val="6"/>
                <c:pt idx="0">
                  <c:v>Full Data</c:v>
                </c:pt>
                <c:pt idx="1">
                  <c:v>f = 0.1</c:v>
                </c:pt>
                <c:pt idx="2">
                  <c:v>f = 0.01</c:v>
                </c:pt>
                <c:pt idx="3">
                  <c:v>f = 0.001</c:v>
                </c:pt>
                <c:pt idx="4">
                  <c:v>f = 0.0001</c:v>
                </c:pt>
                <c:pt idx="5">
                  <c:v>f = 0.00001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1020.0</c:v>
                </c:pt>
                <c:pt idx="1">
                  <c:v>103.0</c:v>
                </c:pt>
                <c:pt idx="2">
                  <c:v>18.0</c:v>
                </c:pt>
                <c:pt idx="3">
                  <c:v>13.0</c:v>
                </c:pt>
                <c:pt idx="4">
                  <c:v>10.0</c:v>
                </c:pt>
                <c:pt idx="5">
                  <c:v>7.8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00665016"/>
        <c:axId val="2100659864"/>
      </c:barChart>
      <c:catAx>
        <c:axId val="2100665016"/>
        <c:scaling>
          <c:orientation val="minMax"/>
        </c:scaling>
        <c:delete val="1"/>
        <c:axPos val="b"/>
        <c:majorTickMark val="out"/>
        <c:minorTickMark val="none"/>
        <c:tickLblPos val="nextTo"/>
        <c:crossAx val="2100659864"/>
        <c:crosses val="autoZero"/>
        <c:auto val="1"/>
        <c:lblAlgn val="ctr"/>
        <c:lblOffset val="100"/>
        <c:noMultiLvlLbl val="0"/>
      </c:catAx>
      <c:valAx>
        <c:axId val="2100659864"/>
        <c:scaling>
          <c:orientation val="minMax"/>
          <c:max val="1000.0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2400">
                <a:latin typeface="Calibri"/>
                <a:cs typeface="Calibri"/>
              </a:defRPr>
            </a:pPr>
            <a:endParaRPr lang="en-US"/>
          </a:p>
        </c:txPr>
        <c:crossAx val="2100665016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Query (s)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strRef>
              <c:f>Sheet1!$A$2:$A$7</c:f>
              <c:strCache>
                <c:ptCount val="6"/>
                <c:pt idx="0">
                  <c:v>Full Data</c:v>
                </c:pt>
                <c:pt idx="1">
                  <c:v>f = 0.1</c:v>
                </c:pt>
                <c:pt idx="2">
                  <c:v>f = 0.01</c:v>
                </c:pt>
                <c:pt idx="3">
                  <c:v>f = 0.001</c:v>
                </c:pt>
                <c:pt idx="4">
                  <c:v>f = 0.0001</c:v>
                </c:pt>
                <c:pt idx="5">
                  <c:v>f = 0.00001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1020.0</c:v>
                </c:pt>
                <c:pt idx="1">
                  <c:v>103.0</c:v>
                </c:pt>
                <c:pt idx="2">
                  <c:v>18.0</c:v>
                </c:pt>
                <c:pt idx="3">
                  <c:v>13.0</c:v>
                </c:pt>
                <c:pt idx="4">
                  <c:v>10.0</c:v>
                </c:pt>
                <c:pt idx="5">
                  <c:v>7.8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141109752"/>
        <c:axId val="2102101960"/>
      </c:barChart>
      <c:catAx>
        <c:axId val="-2141109752"/>
        <c:scaling>
          <c:orientation val="minMax"/>
        </c:scaling>
        <c:delete val="1"/>
        <c:axPos val="b"/>
        <c:majorTickMark val="out"/>
        <c:minorTickMark val="none"/>
        <c:tickLblPos val="nextTo"/>
        <c:crossAx val="2102101960"/>
        <c:crosses val="autoZero"/>
        <c:auto val="1"/>
        <c:lblAlgn val="ctr"/>
        <c:lblOffset val="100"/>
        <c:noMultiLvlLbl val="0"/>
      </c:catAx>
      <c:valAx>
        <c:axId val="2102101960"/>
        <c:scaling>
          <c:orientation val="minMax"/>
          <c:max val="1000.0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2400">
                <a:latin typeface="Calibri"/>
                <a:cs typeface="Calibri"/>
              </a:defRPr>
            </a:pPr>
            <a:endParaRPr lang="en-US"/>
          </a:p>
        </c:txPr>
        <c:crossAx val="-2141109752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8442E2-140E-CF47-934A-4283E0D96C4C}" type="doc">
      <dgm:prSet loTypeId="urn:microsoft.com/office/officeart/2005/8/layout/hProcess3" loCatId="" qsTypeId="urn:microsoft.com/office/officeart/2005/8/quickstyle/simple4" qsCatId="simple" csTypeId="urn:microsoft.com/office/officeart/2005/8/colors/accent1_2" csCatId="accent1" phldr="1"/>
      <dgm:spPr/>
    </dgm:pt>
    <dgm:pt modelId="{0AD1AEF2-8228-A646-93A3-B22D43516417}">
      <dgm:prSet phldrT="[Text]"/>
      <dgm:spPr/>
      <dgm:t>
        <a:bodyPr/>
        <a:lstStyle/>
        <a:p>
          <a:r>
            <a:rPr lang="en-US" dirty="0" smtClean="0"/>
            <a:t>Evolved To</a:t>
          </a:r>
          <a:endParaRPr lang="en-US" dirty="0"/>
        </a:p>
      </dgm:t>
    </dgm:pt>
    <dgm:pt modelId="{757CAA6D-6EA9-014B-84BD-E89E7F9D7FCB}" type="parTrans" cxnId="{86512843-99D6-AA4F-8F86-ADE32D725D31}">
      <dgm:prSet/>
      <dgm:spPr/>
      <dgm:t>
        <a:bodyPr/>
        <a:lstStyle/>
        <a:p>
          <a:endParaRPr lang="en-US"/>
        </a:p>
      </dgm:t>
    </dgm:pt>
    <dgm:pt modelId="{7165F769-428F-4E4F-B119-02B53804F04D}" type="sibTrans" cxnId="{86512843-99D6-AA4F-8F86-ADE32D725D31}">
      <dgm:prSet/>
      <dgm:spPr/>
      <dgm:t>
        <a:bodyPr/>
        <a:lstStyle/>
        <a:p>
          <a:endParaRPr lang="en-US"/>
        </a:p>
      </dgm:t>
    </dgm:pt>
    <dgm:pt modelId="{D492CF23-1534-CC4C-8538-E279510EA969}" type="pres">
      <dgm:prSet presAssocID="{DC8442E2-140E-CF47-934A-4283E0D96C4C}" presName="Name0" presStyleCnt="0">
        <dgm:presLayoutVars>
          <dgm:dir/>
          <dgm:animLvl val="lvl"/>
          <dgm:resizeHandles val="exact"/>
        </dgm:presLayoutVars>
      </dgm:prSet>
      <dgm:spPr/>
    </dgm:pt>
    <dgm:pt modelId="{81C49D82-63E5-C047-9457-F541DBF1EB17}" type="pres">
      <dgm:prSet presAssocID="{DC8442E2-140E-CF47-934A-4283E0D96C4C}" presName="dummy" presStyleCnt="0"/>
      <dgm:spPr/>
    </dgm:pt>
    <dgm:pt modelId="{D7AD9C0A-82B9-2146-BA05-52EB77A80A0F}" type="pres">
      <dgm:prSet presAssocID="{DC8442E2-140E-CF47-934A-4283E0D96C4C}" presName="linH" presStyleCnt="0"/>
      <dgm:spPr/>
    </dgm:pt>
    <dgm:pt modelId="{0E7A7CFF-CB24-5646-8A5B-D7D05804C849}" type="pres">
      <dgm:prSet presAssocID="{DC8442E2-140E-CF47-934A-4283E0D96C4C}" presName="padding1" presStyleCnt="0"/>
      <dgm:spPr/>
    </dgm:pt>
    <dgm:pt modelId="{6A16474C-7CF2-5941-9196-BB57AB165D25}" type="pres">
      <dgm:prSet presAssocID="{0AD1AEF2-8228-A646-93A3-B22D43516417}" presName="linV" presStyleCnt="0"/>
      <dgm:spPr/>
    </dgm:pt>
    <dgm:pt modelId="{2A6C742E-872C-3144-B12B-172AC868F962}" type="pres">
      <dgm:prSet presAssocID="{0AD1AEF2-8228-A646-93A3-B22D43516417}" presName="spVertical1" presStyleCnt="0"/>
      <dgm:spPr/>
    </dgm:pt>
    <dgm:pt modelId="{05BCA83A-DB95-F34C-B0D7-F56B3624C510}" type="pres">
      <dgm:prSet presAssocID="{0AD1AEF2-8228-A646-93A3-B22D43516417}" presName="parTx" presStyleLbl="revTx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695E27-AAFF-C943-8EC3-14CB693C3F1E}" type="pres">
      <dgm:prSet presAssocID="{0AD1AEF2-8228-A646-93A3-B22D43516417}" presName="spVertical2" presStyleCnt="0"/>
      <dgm:spPr/>
    </dgm:pt>
    <dgm:pt modelId="{E8B586A5-97E0-BF4D-9848-100B049CE035}" type="pres">
      <dgm:prSet presAssocID="{0AD1AEF2-8228-A646-93A3-B22D43516417}" presName="spVertical3" presStyleCnt="0"/>
      <dgm:spPr/>
    </dgm:pt>
    <dgm:pt modelId="{4105ADE4-C4B3-B54E-A6D2-30BD6D927BCA}" type="pres">
      <dgm:prSet presAssocID="{DC8442E2-140E-CF47-934A-4283E0D96C4C}" presName="padding2" presStyleCnt="0"/>
      <dgm:spPr/>
    </dgm:pt>
    <dgm:pt modelId="{6A51A862-6B36-A84D-8926-E15CB1A429C0}" type="pres">
      <dgm:prSet presAssocID="{DC8442E2-140E-CF47-934A-4283E0D96C4C}" presName="negArrow" presStyleCnt="0"/>
      <dgm:spPr/>
    </dgm:pt>
    <dgm:pt modelId="{BEA68023-9C6B-E64E-A7A2-7A3E523F4122}" type="pres">
      <dgm:prSet presAssocID="{DC8442E2-140E-CF47-934A-4283E0D96C4C}" presName="backgroundArrow" presStyleLbl="node1" presStyleIdx="0" presStyleCnt="1" custLinFactNeighborX="-26617" custLinFactNeighborY="2150"/>
      <dgm:spPr/>
    </dgm:pt>
  </dgm:ptLst>
  <dgm:cxnLst>
    <dgm:cxn modelId="{E1C6A03C-45C7-6941-BF16-9A7878641537}" type="presOf" srcId="{0AD1AEF2-8228-A646-93A3-B22D43516417}" destId="{05BCA83A-DB95-F34C-B0D7-F56B3624C510}" srcOrd="0" destOrd="0" presId="urn:microsoft.com/office/officeart/2005/8/layout/hProcess3"/>
    <dgm:cxn modelId="{86512843-99D6-AA4F-8F86-ADE32D725D31}" srcId="{DC8442E2-140E-CF47-934A-4283E0D96C4C}" destId="{0AD1AEF2-8228-A646-93A3-B22D43516417}" srcOrd="0" destOrd="0" parTransId="{757CAA6D-6EA9-014B-84BD-E89E7F9D7FCB}" sibTransId="{7165F769-428F-4E4F-B119-02B53804F04D}"/>
    <dgm:cxn modelId="{D70B87B8-4C18-DB43-B21A-A4D8AF70AB82}" type="presOf" srcId="{DC8442E2-140E-CF47-934A-4283E0D96C4C}" destId="{D492CF23-1534-CC4C-8538-E279510EA969}" srcOrd="0" destOrd="0" presId="urn:microsoft.com/office/officeart/2005/8/layout/hProcess3"/>
    <dgm:cxn modelId="{179A8E49-528D-AA4C-87AB-6552DAD95DF8}" type="presParOf" srcId="{D492CF23-1534-CC4C-8538-E279510EA969}" destId="{81C49D82-63E5-C047-9457-F541DBF1EB17}" srcOrd="0" destOrd="0" presId="urn:microsoft.com/office/officeart/2005/8/layout/hProcess3"/>
    <dgm:cxn modelId="{BA3117ED-7C4F-C34F-84DA-0DCE7268AD01}" type="presParOf" srcId="{D492CF23-1534-CC4C-8538-E279510EA969}" destId="{D7AD9C0A-82B9-2146-BA05-52EB77A80A0F}" srcOrd="1" destOrd="0" presId="urn:microsoft.com/office/officeart/2005/8/layout/hProcess3"/>
    <dgm:cxn modelId="{04E09870-26B0-3145-B0D3-3A28A1681F19}" type="presParOf" srcId="{D7AD9C0A-82B9-2146-BA05-52EB77A80A0F}" destId="{0E7A7CFF-CB24-5646-8A5B-D7D05804C849}" srcOrd="0" destOrd="0" presId="urn:microsoft.com/office/officeart/2005/8/layout/hProcess3"/>
    <dgm:cxn modelId="{11CB19E8-DAD5-1142-AE39-AAD402E7A183}" type="presParOf" srcId="{D7AD9C0A-82B9-2146-BA05-52EB77A80A0F}" destId="{6A16474C-7CF2-5941-9196-BB57AB165D25}" srcOrd="1" destOrd="0" presId="urn:microsoft.com/office/officeart/2005/8/layout/hProcess3"/>
    <dgm:cxn modelId="{83100951-0372-D14A-84D2-7124B9BBD3A3}" type="presParOf" srcId="{6A16474C-7CF2-5941-9196-BB57AB165D25}" destId="{2A6C742E-872C-3144-B12B-172AC868F962}" srcOrd="0" destOrd="0" presId="urn:microsoft.com/office/officeart/2005/8/layout/hProcess3"/>
    <dgm:cxn modelId="{B637D6CC-590E-974D-BB50-4114C99F421C}" type="presParOf" srcId="{6A16474C-7CF2-5941-9196-BB57AB165D25}" destId="{05BCA83A-DB95-F34C-B0D7-F56B3624C510}" srcOrd="1" destOrd="0" presId="urn:microsoft.com/office/officeart/2005/8/layout/hProcess3"/>
    <dgm:cxn modelId="{70D0F82F-2E49-0440-AD43-EE2C3CEE1756}" type="presParOf" srcId="{6A16474C-7CF2-5941-9196-BB57AB165D25}" destId="{F6695E27-AAFF-C943-8EC3-14CB693C3F1E}" srcOrd="2" destOrd="0" presId="urn:microsoft.com/office/officeart/2005/8/layout/hProcess3"/>
    <dgm:cxn modelId="{595D7F15-C4C5-AD4C-BCA9-BBCD969268D6}" type="presParOf" srcId="{6A16474C-7CF2-5941-9196-BB57AB165D25}" destId="{E8B586A5-97E0-BF4D-9848-100B049CE035}" srcOrd="3" destOrd="0" presId="urn:microsoft.com/office/officeart/2005/8/layout/hProcess3"/>
    <dgm:cxn modelId="{A140C6DB-2DCA-0046-91E3-50F328F4DEF9}" type="presParOf" srcId="{D7AD9C0A-82B9-2146-BA05-52EB77A80A0F}" destId="{4105ADE4-C4B3-B54E-A6D2-30BD6D927BCA}" srcOrd="2" destOrd="0" presId="urn:microsoft.com/office/officeart/2005/8/layout/hProcess3"/>
    <dgm:cxn modelId="{E9A05A4D-6647-CB4A-B0E7-1CFDDA5A1209}" type="presParOf" srcId="{D7AD9C0A-82B9-2146-BA05-52EB77A80A0F}" destId="{6A51A862-6B36-A84D-8926-E15CB1A429C0}" srcOrd="3" destOrd="0" presId="urn:microsoft.com/office/officeart/2005/8/layout/hProcess3"/>
    <dgm:cxn modelId="{9906B8E2-7C8F-1F45-94B1-749EC04D52A7}" type="presParOf" srcId="{D7AD9C0A-82B9-2146-BA05-52EB77A80A0F}" destId="{BEA68023-9C6B-E64E-A7A2-7A3E523F4122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C8442E2-140E-CF47-934A-4283E0D96C4C}" type="doc">
      <dgm:prSet loTypeId="urn:microsoft.com/office/officeart/2005/8/layout/hProcess3" loCatId="" qsTypeId="urn:microsoft.com/office/officeart/2005/8/quickstyle/simple4" qsCatId="simple" csTypeId="urn:microsoft.com/office/officeart/2005/8/colors/accent1_2" csCatId="accent1" phldr="1"/>
      <dgm:spPr/>
    </dgm:pt>
    <dgm:pt modelId="{0AD1AEF2-8228-A646-93A3-B22D43516417}">
      <dgm:prSet phldrT="[Text]"/>
      <dgm:spPr/>
      <dgm:t>
        <a:bodyPr/>
        <a:lstStyle/>
        <a:p>
          <a:r>
            <a:rPr lang="en-US" dirty="0" smtClean="0"/>
            <a:t>Evolves To</a:t>
          </a:r>
          <a:endParaRPr lang="en-US" dirty="0"/>
        </a:p>
      </dgm:t>
    </dgm:pt>
    <dgm:pt modelId="{757CAA6D-6EA9-014B-84BD-E89E7F9D7FCB}" type="parTrans" cxnId="{86512843-99D6-AA4F-8F86-ADE32D725D31}">
      <dgm:prSet/>
      <dgm:spPr/>
      <dgm:t>
        <a:bodyPr/>
        <a:lstStyle/>
        <a:p>
          <a:endParaRPr lang="en-US"/>
        </a:p>
      </dgm:t>
    </dgm:pt>
    <dgm:pt modelId="{7165F769-428F-4E4F-B119-02B53804F04D}" type="sibTrans" cxnId="{86512843-99D6-AA4F-8F86-ADE32D725D31}">
      <dgm:prSet/>
      <dgm:spPr/>
      <dgm:t>
        <a:bodyPr/>
        <a:lstStyle/>
        <a:p>
          <a:endParaRPr lang="en-US"/>
        </a:p>
      </dgm:t>
    </dgm:pt>
    <dgm:pt modelId="{D492CF23-1534-CC4C-8538-E279510EA969}" type="pres">
      <dgm:prSet presAssocID="{DC8442E2-140E-CF47-934A-4283E0D96C4C}" presName="Name0" presStyleCnt="0">
        <dgm:presLayoutVars>
          <dgm:dir/>
          <dgm:animLvl val="lvl"/>
          <dgm:resizeHandles val="exact"/>
        </dgm:presLayoutVars>
      </dgm:prSet>
      <dgm:spPr/>
    </dgm:pt>
    <dgm:pt modelId="{81C49D82-63E5-C047-9457-F541DBF1EB17}" type="pres">
      <dgm:prSet presAssocID="{DC8442E2-140E-CF47-934A-4283E0D96C4C}" presName="dummy" presStyleCnt="0"/>
      <dgm:spPr/>
    </dgm:pt>
    <dgm:pt modelId="{D7AD9C0A-82B9-2146-BA05-52EB77A80A0F}" type="pres">
      <dgm:prSet presAssocID="{DC8442E2-140E-CF47-934A-4283E0D96C4C}" presName="linH" presStyleCnt="0"/>
      <dgm:spPr/>
    </dgm:pt>
    <dgm:pt modelId="{0E7A7CFF-CB24-5646-8A5B-D7D05804C849}" type="pres">
      <dgm:prSet presAssocID="{DC8442E2-140E-CF47-934A-4283E0D96C4C}" presName="padding1" presStyleCnt="0"/>
      <dgm:spPr/>
    </dgm:pt>
    <dgm:pt modelId="{6A16474C-7CF2-5941-9196-BB57AB165D25}" type="pres">
      <dgm:prSet presAssocID="{0AD1AEF2-8228-A646-93A3-B22D43516417}" presName="linV" presStyleCnt="0"/>
      <dgm:spPr/>
    </dgm:pt>
    <dgm:pt modelId="{2A6C742E-872C-3144-B12B-172AC868F962}" type="pres">
      <dgm:prSet presAssocID="{0AD1AEF2-8228-A646-93A3-B22D43516417}" presName="spVertical1" presStyleCnt="0"/>
      <dgm:spPr/>
    </dgm:pt>
    <dgm:pt modelId="{05BCA83A-DB95-F34C-B0D7-F56B3624C510}" type="pres">
      <dgm:prSet presAssocID="{0AD1AEF2-8228-A646-93A3-B22D43516417}" presName="parTx" presStyleLbl="revTx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695E27-AAFF-C943-8EC3-14CB693C3F1E}" type="pres">
      <dgm:prSet presAssocID="{0AD1AEF2-8228-A646-93A3-B22D43516417}" presName="spVertical2" presStyleCnt="0"/>
      <dgm:spPr/>
    </dgm:pt>
    <dgm:pt modelId="{E8B586A5-97E0-BF4D-9848-100B049CE035}" type="pres">
      <dgm:prSet presAssocID="{0AD1AEF2-8228-A646-93A3-B22D43516417}" presName="spVertical3" presStyleCnt="0"/>
      <dgm:spPr/>
    </dgm:pt>
    <dgm:pt modelId="{4105ADE4-C4B3-B54E-A6D2-30BD6D927BCA}" type="pres">
      <dgm:prSet presAssocID="{DC8442E2-140E-CF47-934A-4283E0D96C4C}" presName="padding2" presStyleCnt="0"/>
      <dgm:spPr/>
    </dgm:pt>
    <dgm:pt modelId="{6A51A862-6B36-A84D-8926-E15CB1A429C0}" type="pres">
      <dgm:prSet presAssocID="{DC8442E2-140E-CF47-934A-4283E0D96C4C}" presName="negArrow" presStyleCnt="0"/>
      <dgm:spPr/>
    </dgm:pt>
    <dgm:pt modelId="{BEA68023-9C6B-E64E-A7A2-7A3E523F4122}" type="pres">
      <dgm:prSet presAssocID="{DC8442E2-140E-CF47-934A-4283E0D96C4C}" presName="backgroundArrow" presStyleLbl="node1" presStyleIdx="0" presStyleCnt="1" custLinFactNeighborX="-26617" custLinFactNeighborY="2150"/>
      <dgm:spPr/>
    </dgm:pt>
  </dgm:ptLst>
  <dgm:cxnLst>
    <dgm:cxn modelId="{3D4E8B4F-8935-B14A-963D-020B7A80B0B0}" type="presOf" srcId="{0AD1AEF2-8228-A646-93A3-B22D43516417}" destId="{05BCA83A-DB95-F34C-B0D7-F56B3624C510}" srcOrd="0" destOrd="0" presId="urn:microsoft.com/office/officeart/2005/8/layout/hProcess3"/>
    <dgm:cxn modelId="{86512843-99D6-AA4F-8F86-ADE32D725D31}" srcId="{DC8442E2-140E-CF47-934A-4283E0D96C4C}" destId="{0AD1AEF2-8228-A646-93A3-B22D43516417}" srcOrd="0" destOrd="0" parTransId="{757CAA6D-6EA9-014B-84BD-E89E7F9D7FCB}" sibTransId="{7165F769-428F-4E4F-B119-02B53804F04D}"/>
    <dgm:cxn modelId="{5BD86579-BB02-4344-97D9-0905B193148D}" type="presOf" srcId="{DC8442E2-140E-CF47-934A-4283E0D96C4C}" destId="{D492CF23-1534-CC4C-8538-E279510EA969}" srcOrd="0" destOrd="0" presId="urn:microsoft.com/office/officeart/2005/8/layout/hProcess3"/>
    <dgm:cxn modelId="{443F53DA-B96A-DE4E-A9BB-C99793C91548}" type="presParOf" srcId="{D492CF23-1534-CC4C-8538-E279510EA969}" destId="{81C49D82-63E5-C047-9457-F541DBF1EB17}" srcOrd="0" destOrd="0" presId="urn:microsoft.com/office/officeart/2005/8/layout/hProcess3"/>
    <dgm:cxn modelId="{8CBF207C-4581-1F4E-A937-077CCA3A8359}" type="presParOf" srcId="{D492CF23-1534-CC4C-8538-E279510EA969}" destId="{D7AD9C0A-82B9-2146-BA05-52EB77A80A0F}" srcOrd="1" destOrd="0" presId="urn:microsoft.com/office/officeart/2005/8/layout/hProcess3"/>
    <dgm:cxn modelId="{DE7B75EF-EE88-4C4F-8B84-9E7621D42F3D}" type="presParOf" srcId="{D7AD9C0A-82B9-2146-BA05-52EB77A80A0F}" destId="{0E7A7CFF-CB24-5646-8A5B-D7D05804C849}" srcOrd="0" destOrd="0" presId="urn:microsoft.com/office/officeart/2005/8/layout/hProcess3"/>
    <dgm:cxn modelId="{2D75A589-B81E-0446-9C67-C51F4CC54AE5}" type="presParOf" srcId="{D7AD9C0A-82B9-2146-BA05-52EB77A80A0F}" destId="{6A16474C-7CF2-5941-9196-BB57AB165D25}" srcOrd="1" destOrd="0" presId="urn:microsoft.com/office/officeart/2005/8/layout/hProcess3"/>
    <dgm:cxn modelId="{81FA4234-2CB4-8649-B37D-1FA2A383756F}" type="presParOf" srcId="{6A16474C-7CF2-5941-9196-BB57AB165D25}" destId="{2A6C742E-872C-3144-B12B-172AC868F962}" srcOrd="0" destOrd="0" presId="urn:microsoft.com/office/officeart/2005/8/layout/hProcess3"/>
    <dgm:cxn modelId="{D5D02E80-4700-F646-B32D-482A0411D680}" type="presParOf" srcId="{6A16474C-7CF2-5941-9196-BB57AB165D25}" destId="{05BCA83A-DB95-F34C-B0D7-F56B3624C510}" srcOrd="1" destOrd="0" presId="urn:microsoft.com/office/officeart/2005/8/layout/hProcess3"/>
    <dgm:cxn modelId="{D8FF7E81-80FF-E249-954F-6052E6EB266D}" type="presParOf" srcId="{6A16474C-7CF2-5941-9196-BB57AB165D25}" destId="{F6695E27-AAFF-C943-8EC3-14CB693C3F1E}" srcOrd="2" destOrd="0" presId="urn:microsoft.com/office/officeart/2005/8/layout/hProcess3"/>
    <dgm:cxn modelId="{25F502E5-BA32-1445-8376-9E6C322EC46B}" type="presParOf" srcId="{6A16474C-7CF2-5941-9196-BB57AB165D25}" destId="{E8B586A5-97E0-BF4D-9848-100B049CE035}" srcOrd="3" destOrd="0" presId="urn:microsoft.com/office/officeart/2005/8/layout/hProcess3"/>
    <dgm:cxn modelId="{4F85578D-5535-EF4E-814E-E04449EBB591}" type="presParOf" srcId="{D7AD9C0A-82B9-2146-BA05-52EB77A80A0F}" destId="{4105ADE4-C4B3-B54E-A6D2-30BD6D927BCA}" srcOrd="2" destOrd="0" presId="urn:microsoft.com/office/officeart/2005/8/layout/hProcess3"/>
    <dgm:cxn modelId="{B5CB8E21-C748-1A4E-A031-CBD50216ADF9}" type="presParOf" srcId="{D7AD9C0A-82B9-2146-BA05-52EB77A80A0F}" destId="{6A51A862-6B36-A84D-8926-E15CB1A429C0}" srcOrd="3" destOrd="0" presId="urn:microsoft.com/office/officeart/2005/8/layout/hProcess3"/>
    <dgm:cxn modelId="{84E61D98-084A-5C45-9A79-BEF870391197}" type="presParOf" srcId="{D7AD9C0A-82B9-2146-BA05-52EB77A80A0F}" destId="{BEA68023-9C6B-E64E-A7A2-7A3E523F4122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A68023-9C6B-E64E-A7A2-7A3E523F4122}">
      <dsp:nvSpPr>
        <dsp:cNvPr id="0" name=""/>
        <dsp:cNvSpPr/>
      </dsp:nvSpPr>
      <dsp:spPr>
        <a:xfrm>
          <a:off x="0" y="51071"/>
          <a:ext cx="1309416" cy="1008000"/>
        </a:xfrm>
        <a:prstGeom prst="right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5BCA83A-DB95-F34C-B0D7-F56B3624C510}">
      <dsp:nvSpPr>
        <dsp:cNvPr id="0" name=""/>
        <dsp:cNvSpPr/>
      </dsp:nvSpPr>
      <dsp:spPr>
        <a:xfrm>
          <a:off x="105622" y="281400"/>
          <a:ext cx="1072852" cy="50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240" rIns="0" bIns="1422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Evolved To</a:t>
          </a:r>
          <a:endParaRPr lang="en-US" sz="1400" kern="1200" dirty="0"/>
        </a:p>
      </dsp:txBody>
      <dsp:txXfrm>
        <a:off x="105622" y="281400"/>
        <a:ext cx="1072852" cy="504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A68023-9C6B-E64E-A7A2-7A3E523F4122}">
      <dsp:nvSpPr>
        <dsp:cNvPr id="0" name=""/>
        <dsp:cNvSpPr/>
      </dsp:nvSpPr>
      <dsp:spPr>
        <a:xfrm>
          <a:off x="0" y="5941"/>
          <a:ext cx="1309416" cy="1152000"/>
        </a:xfrm>
        <a:prstGeom prst="right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5BCA83A-DB95-F34C-B0D7-F56B3624C510}">
      <dsp:nvSpPr>
        <dsp:cNvPr id="0" name=""/>
        <dsp:cNvSpPr/>
      </dsp:nvSpPr>
      <dsp:spPr>
        <a:xfrm>
          <a:off x="105622" y="290970"/>
          <a:ext cx="1072852" cy="576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62560" rIns="0" bIns="1625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Evolves To</a:t>
          </a:r>
          <a:endParaRPr lang="en-US" sz="1600" kern="1200" dirty="0"/>
        </a:p>
      </dsp:txBody>
      <dsp:txXfrm>
        <a:off x="105622" y="290970"/>
        <a:ext cx="1072852" cy="576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121F06-70BC-1C45-81BE-C96A2969CE33}" type="datetime1">
              <a:rPr lang="en-US" smtClean="0"/>
              <a:t>12/1/14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720BD1-08AF-5C43-9429-B3FA4460BC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90745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fld id="{87155E13-5923-8242-A832-65CD43C2BEE9}" type="datetime1">
              <a:rPr lang="en-US" smtClean="0"/>
              <a:t>12/1/14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fld id="{DC8198C8-78FB-5C4C-B14F-A07EF6C0DE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3487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65" charset="-128"/>
        <a:cs typeface="ＭＳ Ｐゴシック" pitchFamily="-65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65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65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65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8198C8-78FB-5C4C-B14F-A07EF6C0DE8F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444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The goal is to perform some aggregate analysis on this massive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8198C8-78FB-5C4C-B14F-A07EF6C0DE8F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820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8198C8-78FB-5C4C-B14F-A07EF6C0DE8F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3617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8198C8-78FB-5C4C-B14F-A07EF6C0DE8F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3617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8198C8-78FB-5C4C-B14F-A07EF6C0DE8F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3617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You can also</a:t>
            </a:r>
            <a:r>
              <a:rPr lang="en-US" baseline="0" dirty="0" smtClean="0"/>
              <a:t> control the size of the sample.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8198C8-78FB-5C4C-B14F-A07EF6C0DE8F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3617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98209C-5C40-B34F-97A9-AF7E78FE041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590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Errors</a:t>
            </a:r>
            <a:r>
              <a:rPr lang="en-US" baseline="0" dirty="0" smtClean="0"/>
              <a:t> in the database : Issue with data collection. Measurement strategy.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98209C-5C40-B34F-97A9-AF7E78FE041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6054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98209C-5C40-B34F-97A9-AF7E78FE041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8471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98209C-5C40-B34F-97A9-AF7E78FE041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8471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8198C8-78FB-5C4C-B14F-A07EF6C0DE8F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928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8198C8-78FB-5C4C-B14F-A07EF6C0DE8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2240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8198C8-78FB-5C4C-B14F-A07EF6C0DE8F}" type="slidenum">
              <a:rPr lang="en-US" smtClean="0"/>
              <a:pPr>
                <a:defRPr/>
              </a:pPr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9282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about error estimates where there is no aggregate function?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8198C8-78FB-5C4C-B14F-A07EF6C0DE8F}" type="slidenum">
              <a:rPr lang="en-US" smtClean="0"/>
              <a:pPr>
                <a:defRPr/>
              </a:pPr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7753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8198C8-78FB-5C4C-B14F-A07EF6C0DE8F}" type="slidenum">
              <a:rPr lang="en-US" smtClean="0"/>
              <a:pPr>
                <a:defRPr/>
              </a:pPr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92827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8198C8-78FB-5C4C-B14F-A07EF6C0DE8F}" type="slidenum">
              <a:rPr lang="en-US" smtClean="0"/>
              <a:pPr>
                <a:defRPr/>
              </a:pPr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9282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8198C8-78FB-5C4C-B14F-A07EF6C0DE8F}" type="slidenum">
              <a:rPr lang="en-US" smtClean="0"/>
              <a:pPr>
                <a:defRPr/>
              </a:pPr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783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baseline="0" dirty="0" smtClean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0950916E-BDB9-E443-9E54-60C2B4A1430F}" type="slidenum">
              <a:rPr lang="en-US" sz="1200"/>
              <a:pPr eaLnBrk="1" hangingPunct="1"/>
              <a:t>16</a:t>
            </a:fld>
            <a:endParaRPr lang="en-US"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8198C8-78FB-5C4C-B14F-A07EF6C0DE8F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820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8198C8-78FB-5C4C-B14F-A07EF6C0DE8F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82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8198C8-78FB-5C4C-B14F-A07EF6C0DE8F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820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8198C8-78FB-5C4C-B14F-A07EF6C0DE8F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820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The goal is to perform some aggregate analysis on this massive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8198C8-78FB-5C4C-B14F-A07EF6C0DE8F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820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The goal is to perform some aggregate analysis on this massive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8198C8-78FB-5C4C-B14F-A07EF6C0DE8F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82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 userDrawn="1"/>
        </p:nvSpPr>
        <p:spPr>
          <a:xfrm>
            <a:off x="990600" y="927100"/>
            <a:ext cx="7162800" cy="228600"/>
          </a:xfrm>
          <a:prstGeom prst="ellipse">
            <a:avLst/>
          </a:prstGeom>
          <a:effectLst>
            <a:outerShdw blurRad="40000" dist="73787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>
              <a:solidFill>
                <a:srgbClr val="FFFFFF"/>
              </a:solidFill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339263" cy="121920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" dist="23000" dir="5400000" rotWithShape="0">
              <a:srgbClr val="000000">
                <a:alpha val="17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>
              <a:solidFill>
                <a:srgbClr val="FFFFFF"/>
              </a:solidFill>
              <a:ea typeface="ＭＳ Ｐゴシック" charset="-128"/>
              <a:cs typeface="ＭＳ Ｐゴシック" charset="-128"/>
            </a:endParaRPr>
          </a:p>
        </p:txBody>
      </p:sp>
      <p:sp>
        <p:nvSpPr>
          <p:cNvPr id="6" name="Rectangle 10"/>
          <p:cNvSpPr>
            <a:spLocks noChangeArrowheads="1"/>
          </p:cNvSpPr>
          <p:nvPr userDrawn="1"/>
        </p:nvSpPr>
        <p:spPr bwMode="auto">
          <a:xfrm>
            <a:off x="2259013" y="152400"/>
            <a:ext cx="4464050" cy="1066800"/>
          </a:xfrm>
          <a:prstGeom prst="rect">
            <a:avLst/>
          </a:prstGeom>
          <a:gradFill rotWithShape="1">
            <a:gsLst>
              <a:gs pos="0">
                <a:srgbClr val="00204E"/>
              </a:gs>
              <a:gs pos="46001">
                <a:srgbClr val="D6DBE3"/>
              </a:gs>
              <a:gs pos="53999">
                <a:srgbClr val="D6DBE3"/>
              </a:gs>
              <a:gs pos="100000">
                <a:srgbClr val="00204E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1800"/>
          </a:p>
        </p:txBody>
      </p:sp>
      <p:sp>
        <p:nvSpPr>
          <p:cNvPr id="7" name="Rectangle 11"/>
          <p:cNvSpPr>
            <a:spLocks noChangeArrowheads="1"/>
          </p:cNvSpPr>
          <p:nvPr userDrawn="1"/>
        </p:nvSpPr>
        <p:spPr bwMode="auto">
          <a:xfrm>
            <a:off x="0" y="152400"/>
            <a:ext cx="2286000" cy="1066800"/>
          </a:xfrm>
          <a:prstGeom prst="rect">
            <a:avLst/>
          </a:prstGeom>
          <a:solidFill>
            <a:srgbClr val="0020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1800"/>
          </a:p>
        </p:txBody>
      </p:sp>
      <p:sp>
        <p:nvSpPr>
          <p:cNvPr id="8" name="Rectangle 12"/>
          <p:cNvSpPr>
            <a:spLocks noChangeArrowheads="1"/>
          </p:cNvSpPr>
          <p:nvPr userDrawn="1"/>
        </p:nvSpPr>
        <p:spPr bwMode="auto">
          <a:xfrm>
            <a:off x="6705600" y="152400"/>
            <a:ext cx="2438400" cy="1066800"/>
          </a:xfrm>
          <a:prstGeom prst="rect">
            <a:avLst/>
          </a:prstGeom>
          <a:solidFill>
            <a:srgbClr val="0020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1800"/>
          </a:p>
        </p:txBody>
      </p:sp>
      <p:pic>
        <p:nvPicPr>
          <p:cNvPr id="9" name="Picture 8" descr="Picture1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3200400" y="0"/>
            <a:ext cx="2667000" cy="1414463"/>
          </a:xfrm>
          <a:prstGeom prst="rect">
            <a:avLst/>
          </a:prstGeom>
          <a:noFill/>
          <a:effectLst>
            <a:outerShdw blurRad="38100" dist="25400" dir="7800000" algn="tl" rotWithShape="0">
              <a:srgbClr val="000000">
                <a:alpha val="2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57400"/>
            <a:ext cx="7772400" cy="1066800"/>
          </a:xfrm>
        </p:spPr>
        <p:txBody>
          <a:bodyPr anchor="t"/>
          <a:lstStyle>
            <a:lvl1pPr>
              <a:defRPr sz="95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3736975"/>
            <a:ext cx="6400800" cy="682625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283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EF5F93-7AEC-F04C-95E1-0F5BA399435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574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604BDA-83D8-1F4F-908D-6FB13903B0F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421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D7B90C-8FCE-1E46-9B22-F0D12B142FF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0584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E15801-4DF0-EA42-B5E2-BC9F99F5747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178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38200"/>
            <a:ext cx="7772400" cy="1066800"/>
          </a:xfrm>
        </p:spPr>
        <p:txBody>
          <a:bodyPr anchor="t"/>
          <a:lstStyle>
            <a:lvl1pPr>
              <a:defRPr sz="95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2517775"/>
            <a:ext cx="6400800" cy="682625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501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05000"/>
            <a:ext cx="8229600" cy="11430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F39200-3828-CA49-A49E-32C2EEF9716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839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DEB89A-5B48-794D-A51B-4CA2CE5E36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417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B5A13E-793D-E84E-990D-D7AA6986EFA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185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0FAB35-CA78-924D-A9D1-964C0A7A99A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98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A31C0E-67A0-1C4A-BC4B-C1BEA96785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848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52400"/>
            <a:ext cx="8229600" cy="838200"/>
          </a:xfrm>
        </p:spPr>
        <p:txBody>
          <a:bodyPr/>
          <a:lstStyle>
            <a:lvl1pPr>
              <a:defRPr sz="55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C6C2F2-0CCC-7643-A79A-4B140A74092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487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4771BD-4D80-EA4F-BF21-E9C0AD692F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627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6096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951038"/>
            <a:ext cx="8229600" cy="4221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orbe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orbe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orbe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r>
              <a:rPr lang="en-US" dirty="0" smtClean="0"/>
              <a:t>Slide </a:t>
            </a:r>
            <a:fld id="{8DD3DD94-F9C9-C14C-8B4B-803B2365D3E6}" type="slidenum">
              <a:rPr lang="en-US" smtClean="0"/>
              <a:pPr>
                <a:defRPr/>
              </a:pPr>
              <a:t>‹#›</a:t>
            </a:fld>
            <a:r>
              <a:rPr lang="en-US" dirty="0" smtClean="0"/>
              <a:t> of 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5500" b="1" kern="1200">
          <a:solidFill>
            <a:schemeClr val="tx1"/>
          </a:solidFill>
          <a:latin typeface="+mj-lt"/>
          <a:ea typeface="ＭＳ Ｐゴシック" pitchFamily="-65" charset="-128"/>
          <a:cs typeface="ＭＳ Ｐゴシック" pitchFamily="-65" charset="-128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5500" b="1">
          <a:solidFill>
            <a:schemeClr val="tx1"/>
          </a:solidFill>
          <a:latin typeface="Corbel" pitchFamily="-65" charset="0"/>
          <a:ea typeface="ＭＳ Ｐゴシック" pitchFamily="-65" charset="-128"/>
          <a:cs typeface="ＭＳ Ｐゴシック" pitchFamily="-65" charset="-128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5500" b="1">
          <a:solidFill>
            <a:schemeClr val="tx1"/>
          </a:solidFill>
          <a:latin typeface="Corbel" pitchFamily="-65" charset="0"/>
          <a:ea typeface="ＭＳ Ｐゴシック" pitchFamily="-65" charset="-128"/>
          <a:cs typeface="ＭＳ Ｐゴシック" pitchFamily="-65" charset="-128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5500" b="1">
          <a:solidFill>
            <a:schemeClr val="tx1"/>
          </a:solidFill>
          <a:latin typeface="Corbel" pitchFamily="-65" charset="0"/>
          <a:ea typeface="ＭＳ Ｐゴシック" pitchFamily="-65" charset="-128"/>
          <a:cs typeface="ＭＳ Ｐゴシック" pitchFamily="-65" charset="-128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5500" b="1">
          <a:solidFill>
            <a:schemeClr val="tx1"/>
          </a:solidFill>
          <a:latin typeface="Corbel" pitchFamily="-65" charset="0"/>
          <a:ea typeface="ＭＳ Ｐゴシック" pitchFamily="-65" charset="-128"/>
          <a:cs typeface="ＭＳ Ｐゴシック" pitchFamily="-65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65" charset="0"/>
          <a:ea typeface="ＭＳ Ｐゴシック" pitchFamily="-65" charset="-128"/>
          <a:cs typeface="ＭＳ Ｐゴシック" pitchFamily="-65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65" charset="0"/>
          <a:ea typeface="ＭＳ Ｐゴシック" pitchFamily="-65" charset="-128"/>
          <a:cs typeface="ＭＳ Ｐゴシック" pitchFamily="-65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65" charset="0"/>
          <a:ea typeface="ＭＳ Ｐゴシック" pitchFamily="-65" charset="-128"/>
          <a:cs typeface="ＭＳ Ｐゴシック" pitchFamily="-65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65" charset="0"/>
          <a:ea typeface="ＭＳ Ｐゴシック" pitchFamily="-65" charset="-128"/>
          <a:cs typeface="ＭＳ Ｐゴシック" pitchFamily="-65" charset="-128"/>
        </a:defRPr>
      </a:lvl9pPr>
    </p:titleStyle>
    <p:bodyStyle>
      <a:lvl1pPr marL="342900" indent="-342900" algn="l" defTabSz="457200" rtl="0" eaLnBrk="0" fontAlgn="base" hangingPunct="0">
        <a:spcBef>
          <a:spcPts val="2000"/>
        </a:spcBef>
        <a:spcAft>
          <a:spcPct val="0"/>
        </a:spcAft>
        <a:defRPr sz="3200" kern="1200">
          <a:solidFill>
            <a:schemeClr val="tx1"/>
          </a:solidFill>
          <a:latin typeface="+mn-lt"/>
          <a:ea typeface="ＭＳ Ｐゴシック" pitchFamily="-65" charset="-128"/>
          <a:cs typeface="ＭＳ Ｐゴシック" pitchFamily="-65" charset="-128"/>
        </a:defRPr>
      </a:lvl1pPr>
      <a:lvl2pPr marL="457200" indent="-228600" algn="l" defTabSz="457200" rtl="0" eaLnBrk="0" fontAlgn="base" hangingPunct="0">
        <a:spcBef>
          <a:spcPct val="0"/>
        </a:spcBef>
        <a:spcAft>
          <a:spcPct val="0"/>
        </a:spcAft>
        <a:buSzPct val="100000"/>
        <a:buFont typeface="Lucida Grande" charset="0"/>
        <a:buChar char="»"/>
        <a:defRPr sz="2700" kern="1200">
          <a:solidFill>
            <a:schemeClr val="tx1"/>
          </a:solidFill>
          <a:latin typeface="+mn-lt"/>
          <a:ea typeface="ＭＳ Ｐゴシック" pitchFamily="-65" charset="-128"/>
          <a:cs typeface="+mn-cs"/>
        </a:defRPr>
      </a:lvl2pPr>
      <a:lvl3pPr marL="685800" indent="-228600" algn="l" defTabSz="457200" rtl="0" eaLnBrk="0" fontAlgn="base" hangingPunct="0">
        <a:spcBef>
          <a:spcPct val="20000"/>
        </a:spcBef>
        <a:spcAft>
          <a:spcPct val="0"/>
        </a:spcAft>
        <a:buFont typeface="Lucida Grande" charset="0"/>
        <a:buChar char="-"/>
        <a:defRPr sz="2400" kern="1200">
          <a:solidFill>
            <a:schemeClr val="tx1"/>
          </a:solidFill>
          <a:latin typeface="+mn-lt"/>
          <a:ea typeface="ＭＳ Ｐゴシック" pitchFamily="-65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pitchFamily="-65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pitchFamily="-65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hyperlink" Target="mailto:nzu100@cse.psu.edu" TargetMode="External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tags" Target="../tags/tag9.xml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tags" Target="../tags/tag12.xml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chart" Target="../charts/char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chart" Target="../charts/char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diagramQuickStyle" Target="../diagrams/quickStyle2.xml"/><Relationship Id="rId12" Type="http://schemas.openxmlformats.org/officeDocument/2006/relationships/diagramColors" Target="../diagrams/colors2.xml"/><Relationship Id="rId13" Type="http://schemas.microsoft.com/office/2007/relationships/diagramDrawing" Target="../diagrams/drawing2.xml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8" Type="http://schemas.openxmlformats.org/officeDocument/2006/relationships/image" Target="../media/image8.png"/><Relationship Id="rId9" Type="http://schemas.openxmlformats.org/officeDocument/2006/relationships/diagramData" Target="../diagrams/data2.xml"/><Relationship Id="rId10" Type="http://schemas.openxmlformats.org/officeDocument/2006/relationships/diagramLayout" Target="../diagrams/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1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22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3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4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7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://goo.gl/cvVb1X" TargetMode="Externa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linkdb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122" y="533400"/>
            <a:ext cx="4011078" cy="2254793"/>
          </a:xfrm>
          <a:prstGeom prst="rect">
            <a:avLst/>
          </a:prstGeom>
        </p:spPr>
      </p:pic>
      <p:sp>
        <p:nvSpPr>
          <p:cNvPr id="6" name="Subtitle 2"/>
          <p:cNvSpPr txBox="1">
            <a:spLocks/>
          </p:cNvSpPr>
          <p:nvPr/>
        </p:nvSpPr>
        <p:spPr bwMode="auto">
          <a:xfrm>
            <a:off x="1371600" y="4582832"/>
            <a:ext cx="64008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ts val="200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457200" indent="-228600" algn="l" defTabSz="457200" rtl="0" eaLnBrk="0" fontAlgn="base" hangingPunct="0">
              <a:spcBef>
                <a:spcPct val="0"/>
              </a:spcBef>
              <a:spcAft>
                <a:spcPct val="0"/>
              </a:spcAft>
              <a:buSzPct val="100000"/>
              <a:buFont typeface="Lucida Grande" charset="0"/>
              <a:buChar char="»"/>
              <a:defRPr sz="2700" kern="1200">
                <a:solidFill>
                  <a:schemeClr val="tx1"/>
                </a:solidFill>
                <a:latin typeface="+mn-lt"/>
                <a:ea typeface="ＭＳ Ｐゴシック" pitchFamily="-65" charset="-128"/>
                <a:cs typeface="+mn-cs"/>
              </a:defRPr>
            </a:lvl2pPr>
            <a:lvl3pPr marL="6858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Lucida Grande" charset="0"/>
              <a:buChar char="-"/>
              <a:defRPr sz="2400" kern="1200">
                <a:solidFill>
                  <a:schemeClr val="tx1"/>
                </a:solidFill>
                <a:latin typeface="+mn-lt"/>
                <a:ea typeface="ＭＳ Ｐゴシック" pitchFamily="-65" charset="-128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ＭＳ Ｐゴシック" pitchFamily="-65" charset="-128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ＭＳ Ｐゴシック" pitchFamily="-65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Nitish Upreti</a:t>
            </a:r>
          </a:p>
          <a:p>
            <a:pPr algn="ctr"/>
            <a:r>
              <a:rPr lang="en-US" dirty="0" smtClean="0">
                <a:hlinkClick r:id="rId4"/>
              </a:rPr>
              <a:t>nzu100@cse.psu.edu</a:t>
            </a:r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pic>
        <p:nvPicPr>
          <p:cNvPr id="7" name="Picture 4" descr="amplab_hires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452" y="3278264"/>
            <a:ext cx="3382682" cy="1134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mit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650" y="2676356"/>
            <a:ext cx="2476500" cy="1936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150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682" y="2743200"/>
            <a:ext cx="8229600" cy="1143000"/>
          </a:xfrm>
        </p:spPr>
        <p:txBody>
          <a:bodyPr/>
          <a:lstStyle/>
          <a:p>
            <a:r>
              <a:rPr lang="en-US" b="0" dirty="0" smtClean="0"/>
              <a:t>Can we use Approximate Computing ?</a:t>
            </a:r>
            <a:r>
              <a:rPr lang="en-US" b="0" dirty="0"/>
              <a:t> </a:t>
            </a:r>
            <a:r>
              <a:rPr lang="en-US" b="0" dirty="0" smtClean="0"/>
              <a:t/>
            </a:r>
            <a:br>
              <a:rPr lang="en-US" b="0" dirty="0" smtClean="0"/>
            </a:br>
            <a:r>
              <a:rPr lang="en-US" b="0" dirty="0" smtClean="0"/>
              <a:t>Answer : </a:t>
            </a:r>
            <a:r>
              <a:rPr lang="en-US" dirty="0" smtClean="0">
                <a:solidFill>
                  <a:srgbClr val="37934C"/>
                </a:solidFill>
              </a:rPr>
              <a:t>YES</a:t>
            </a:r>
            <a:r>
              <a:rPr lang="en-US" dirty="0" smtClean="0"/>
              <a:t> / </a:t>
            </a:r>
            <a:r>
              <a:rPr lang="en-US" dirty="0" smtClean="0">
                <a:solidFill>
                  <a:srgbClr val="FF0000"/>
                </a:solidFill>
              </a:rPr>
              <a:t>NO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95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Streaming </a:t>
            </a:r>
            <a:r>
              <a:rPr lang="en-US" dirty="0" smtClean="0"/>
              <a:t>data </a:t>
            </a:r>
            <a:r>
              <a:rPr lang="en-US" dirty="0"/>
              <a:t>p</a:t>
            </a:r>
            <a:r>
              <a:rPr lang="en-US" dirty="0" smtClean="0"/>
              <a:t>rocessing</a:t>
            </a:r>
            <a:endParaRPr lang="en-US" dirty="0"/>
          </a:p>
        </p:txBody>
      </p:sp>
      <p:pic>
        <p:nvPicPr>
          <p:cNvPr id="4" name="Picture 3" descr="streamin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142999"/>
            <a:ext cx="7620000" cy="5554133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254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682" y="2743200"/>
            <a:ext cx="8229600" cy="1143000"/>
          </a:xfrm>
        </p:spPr>
        <p:txBody>
          <a:bodyPr/>
          <a:lstStyle/>
          <a:p>
            <a:r>
              <a:rPr lang="en-US" b="0" dirty="0" smtClean="0"/>
              <a:t>Can we use Approximate Computing ?</a:t>
            </a:r>
            <a:r>
              <a:rPr lang="en-US" b="0" dirty="0"/>
              <a:t> </a:t>
            </a:r>
            <a:r>
              <a:rPr lang="en-US" b="0" dirty="0" smtClean="0"/>
              <a:t/>
            </a:r>
            <a:br>
              <a:rPr lang="en-US" b="0" dirty="0" smtClean="0"/>
            </a:br>
            <a:r>
              <a:rPr lang="en-US" b="0" dirty="0" smtClean="0"/>
              <a:t>Answer : </a:t>
            </a:r>
            <a:r>
              <a:rPr lang="en-US" dirty="0" smtClean="0">
                <a:solidFill>
                  <a:srgbClr val="3362FF"/>
                </a:solidFill>
              </a:rPr>
              <a:t>MAYBE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023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953"/>
            <a:ext cx="8915400" cy="114300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Exploratory</a:t>
            </a:r>
            <a:r>
              <a:rPr lang="en-US" dirty="0" smtClean="0"/>
              <a:t> Data Analysis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6" name="Picture 5" descr="explorator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154953"/>
            <a:ext cx="7010400" cy="540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080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447800"/>
            <a:ext cx="8229600" cy="4038600"/>
          </a:xfrm>
        </p:spPr>
        <p:txBody>
          <a:bodyPr/>
          <a:lstStyle/>
          <a:p>
            <a:pPr algn="just"/>
            <a:r>
              <a:rPr lang="en-US" dirty="0" smtClean="0">
                <a:solidFill>
                  <a:srgbClr val="FF0000"/>
                </a:solidFill>
              </a:rPr>
              <a:t>Exploratory / Interactive </a:t>
            </a:r>
            <a:r>
              <a:rPr lang="en-US" dirty="0"/>
              <a:t>D</a:t>
            </a:r>
            <a:r>
              <a:rPr lang="en-US" dirty="0" smtClean="0"/>
              <a:t>ata Processing</a:t>
            </a:r>
            <a:br>
              <a:rPr lang="en-US" dirty="0" smtClean="0"/>
            </a:br>
            <a:r>
              <a:rPr lang="en-US" sz="4000" dirty="0" smtClean="0"/>
              <a:t>-- Getting a sense of data (Data Scientists)</a:t>
            </a:r>
            <a:br>
              <a:rPr lang="en-US" sz="4000" dirty="0" smtClean="0"/>
            </a:br>
            <a:r>
              <a:rPr lang="en-US" sz="4000" dirty="0" smtClean="0"/>
              <a:t>-- Debugging ? (SREs / DevOps)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855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682" y="2743200"/>
            <a:ext cx="8229600" cy="1143000"/>
          </a:xfrm>
        </p:spPr>
        <p:txBody>
          <a:bodyPr/>
          <a:lstStyle/>
          <a:p>
            <a:r>
              <a:rPr lang="en-US" b="0" dirty="0" smtClean="0"/>
              <a:t>Can we use Approximate Computing ?</a:t>
            </a:r>
            <a:r>
              <a:rPr lang="en-US" b="0" dirty="0"/>
              <a:t> </a:t>
            </a:r>
            <a:r>
              <a:rPr lang="en-US" b="0" dirty="0" smtClean="0"/>
              <a:t/>
            </a:r>
            <a:br>
              <a:rPr lang="en-US" b="0" dirty="0" smtClean="0"/>
            </a:br>
            <a:r>
              <a:rPr lang="en-US" b="0" dirty="0" smtClean="0"/>
              <a:t>Answer : </a:t>
            </a:r>
            <a:r>
              <a:rPr lang="en-US" dirty="0" smtClean="0">
                <a:solidFill>
                  <a:srgbClr val="37934C"/>
                </a:solidFill>
              </a:rPr>
              <a:t>YES ! </a:t>
            </a:r>
            <a:endParaRPr lang="en-US" dirty="0">
              <a:solidFill>
                <a:srgbClr val="37934C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18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457200" y="381000"/>
            <a:ext cx="8305800" cy="4191000"/>
          </a:xfrm>
        </p:spPr>
        <p:txBody>
          <a:bodyPr/>
          <a:lstStyle/>
          <a:p>
            <a:pPr algn="just"/>
            <a:r>
              <a:rPr lang="en-US" sz="3000" b="1" dirty="0">
                <a:latin typeface="Calibri"/>
                <a:ea typeface="ＭＳ Ｐゴシック" charset="0"/>
                <a:cs typeface="Calibri"/>
              </a:rPr>
              <a:t>1)</a:t>
            </a:r>
            <a:r>
              <a:rPr lang="en-US" sz="3000" b="1" dirty="0">
                <a:solidFill>
                  <a:srgbClr val="FF0000"/>
                </a:solidFill>
                <a:latin typeface="Calibri"/>
                <a:ea typeface="ＭＳ Ｐゴシック" charset="0"/>
                <a:cs typeface="Calibri"/>
              </a:rPr>
              <a:t> BlinkDB : </a:t>
            </a:r>
            <a:r>
              <a:rPr lang="en-US" sz="3000" b="1" dirty="0">
                <a:solidFill>
                  <a:srgbClr val="000000"/>
                </a:solidFill>
                <a:latin typeface="Calibri"/>
                <a:ea typeface="ＭＳ Ｐゴシック" charset="0"/>
                <a:cs typeface="Calibri"/>
              </a:rPr>
              <a:t>Queries with Bounded Errors and bounded Response Times on Very Large </a:t>
            </a:r>
            <a:r>
              <a:rPr lang="en-US" sz="3000" b="1" dirty="0" smtClean="0">
                <a:solidFill>
                  <a:srgbClr val="000000"/>
                </a:solidFill>
                <a:latin typeface="Calibri"/>
                <a:ea typeface="ＭＳ Ｐゴシック" charset="0"/>
                <a:cs typeface="Calibri"/>
              </a:rPr>
              <a:t>Data.</a:t>
            </a:r>
            <a:endParaRPr lang="en-US" sz="3000" b="1" dirty="0">
              <a:solidFill>
                <a:srgbClr val="000000"/>
              </a:solidFill>
              <a:latin typeface="Calibri"/>
              <a:ea typeface="ＭＳ Ｐゴシック" charset="0"/>
              <a:cs typeface="Calibri"/>
            </a:endParaRPr>
          </a:p>
          <a:p>
            <a:pPr algn="just"/>
            <a:r>
              <a:rPr lang="en-US" sz="3000" b="1" dirty="0">
                <a:solidFill>
                  <a:srgbClr val="000000"/>
                </a:solidFill>
                <a:latin typeface="Calibri"/>
                <a:ea typeface="ＭＳ Ｐゴシック" charset="0"/>
                <a:cs typeface="Calibri"/>
              </a:rPr>
              <a:t>2)</a:t>
            </a:r>
            <a:r>
              <a:rPr lang="en-US" sz="3000" b="1" dirty="0">
                <a:solidFill>
                  <a:srgbClr val="3366FF"/>
                </a:solidFill>
                <a:latin typeface="Calibri"/>
                <a:ea typeface="ＭＳ Ｐゴシック" charset="0"/>
                <a:cs typeface="Calibri"/>
              </a:rPr>
              <a:t> </a:t>
            </a:r>
            <a:r>
              <a:rPr lang="en-US" sz="3000" b="1" dirty="0">
                <a:solidFill>
                  <a:srgbClr val="FF0000"/>
                </a:solidFill>
                <a:latin typeface="Calibri"/>
                <a:ea typeface="ＭＳ Ｐゴシック" charset="0"/>
                <a:cs typeface="Calibri"/>
              </a:rPr>
              <a:t>Blink and It’s Done : </a:t>
            </a:r>
            <a:r>
              <a:rPr lang="en-US" sz="3000" b="1" dirty="0">
                <a:solidFill>
                  <a:srgbClr val="000000"/>
                </a:solidFill>
                <a:latin typeface="Calibri"/>
                <a:ea typeface="ＭＳ Ｐゴシック" charset="0"/>
                <a:cs typeface="Calibri"/>
              </a:rPr>
              <a:t>Interactive Queries on Very Large </a:t>
            </a:r>
            <a:r>
              <a:rPr lang="en-US" sz="3000" b="1" dirty="0" smtClean="0">
                <a:solidFill>
                  <a:srgbClr val="000000"/>
                </a:solidFill>
                <a:latin typeface="Calibri"/>
                <a:ea typeface="ＭＳ Ｐゴシック" charset="0"/>
                <a:cs typeface="Calibri"/>
              </a:rPr>
              <a:t>Data.</a:t>
            </a:r>
          </a:p>
          <a:p>
            <a:pPr algn="just"/>
            <a:r>
              <a:rPr lang="en-US" sz="3000" b="1" dirty="0" smtClean="0">
                <a:solidFill>
                  <a:srgbClr val="000000"/>
                </a:solidFill>
                <a:latin typeface="Calibri"/>
                <a:ea typeface="ＭＳ Ｐゴシック" charset="0"/>
                <a:cs typeface="Calibri"/>
              </a:rPr>
              <a:t>3) </a:t>
            </a:r>
            <a:r>
              <a:rPr lang="en-US" sz="3000" b="1" dirty="0" smtClean="0">
                <a:latin typeface="Calibri"/>
                <a:ea typeface="ＭＳ Ｐゴシック" charset="0"/>
                <a:cs typeface="Calibri"/>
              </a:rPr>
              <a:t>A General Bootstrap Performance Diagnostic.</a:t>
            </a:r>
          </a:p>
          <a:p>
            <a:pPr algn="just"/>
            <a:r>
              <a:rPr lang="en-US" sz="3000" b="1" dirty="0" smtClean="0">
                <a:solidFill>
                  <a:srgbClr val="000000"/>
                </a:solidFill>
                <a:latin typeface="Calibri"/>
                <a:ea typeface="ＭＳ Ｐゴシック" charset="0"/>
                <a:cs typeface="Calibri"/>
              </a:rPr>
              <a:t>4) </a:t>
            </a:r>
            <a:r>
              <a:rPr lang="en-US" sz="3000" b="1" dirty="0" smtClean="0">
                <a:solidFill>
                  <a:srgbClr val="FF0000"/>
                </a:solidFill>
                <a:latin typeface="Calibri"/>
                <a:ea typeface="ＭＳ Ｐゴシック" charset="0"/>
                <a:cs typeface="Calibri"/>
              </a:rPr>
              <a:t>Knowing When You’re Wrong :</a:t>
            </a:r>
            <a:r>
              <a:rPr lang="en-US" sz="3000" b="1" dirty="0" smtClean="0">
                <a:solidFill>
                  <a:srgbClr val="000000"/>
                </a:solidFill>
                <a:latin typeface="Calibri"/>
                <a:ea typeface="ＭＳ Ｐゴシック" charset="0"/>
                <a:cs typeface="Calibri"/>
              </a:rPr>
              <a:t> Building Fast and Reliable Approximate Query Processing Systems.</a:t>
            </a:r>
          </a:p>
          <a:p>
            <a:pPr algn="just"/>
            <a:r>
              <a:rPr lang="en-US" sz="3000" b="1" dirty="0" smtClean="0">
                <a:solidFill>
                  <a:srgbClr val="3366FF"/>
                </a:solidFill>
                <a:latin typeface="Calibri"/>
                <a:ea typeface="ＭＳ Ｐゴシック" charset="0"/>
                <a:cs typeface="Calibri"/>
              </a:rPr>
              <a:t> </a:t>
            </a:r>
            <a:endParaRPr lang="en-US" sz="3000" dirty="0">
              <a:solidFill>
                <a:srgbClr val="3366FF"/>
              </a:solidFill>
              <a:latin typeface="Calibri"/>
              <a:ea typeface="ＭＳ Ｐゴシック" charset="0"/>
              <a:cs typeface="Calibri"/>
            </a:endParaRPr>
          </a:p>
          <a:p>
            <a:pPr algn="just"/>
            <a:endParaRPr lang="en-US" sz="3000" dirty="0">
              <a:solidFill>
                <a:srgbClr val="3366FF"/>
              </a:solidFill>
              <a:latin typeface="Calibri"/>
              <a:ea typeface="ＭＳ Ｐゴシック" charset="0"/>
              <a:cs typeface="Calibri"/>
            </a:endParaRPr>
          </a:p>
          <a:p>
            <a:pPr algn="just"/>
            <a:endParaRPr lang="en-US" sz="3000" dirty="0">
              <a:solidFill>
                <a:srgbClr val="3366FF"/>
              </a:solidFill>
              <a:latin typeface="Calibri"/>
              <a:ea typeface="ＭＳ Ｐゴシック" charset="0"/>
              <a:cs typeface="Calibri"/>
            </a:endParaRPr>
          </a:p>
          <a:p>
            <a:r>
              <a:rPr lang="en-US" sz="3000" dirty="0" smtClean="0"/>
              <a:t> </a:t>
            </a:r>
            <a:endParaRPr lang="en-US" sz="3000" dirty="0"/>
          </a:p>
        </p:txBody>
      </p:sp>
      <p:pic>
        <p:nvPicPr>
          <p:cNvPr id="10" name="Picture 4" descr="amplab_hir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5181600"/>
            <a:ext cx="4537636" cy="152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596152" y="4547941"/>
            <a:ext cx="8001001" cy="898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en-US" dirty="0">
                <a:solidFill>
                  <a:srgbClr val="404040"/>
                </a:solidFill>
                <a:latin typeface="Calibri"/>
                <a:cs typeface="Calibri"/>
              </a:rPr>
              <a:t>Sameer </a:t>
            </a:r>
            <a:r>
              <a:rPr lang="en-US" dirty="0" smtClean="0">
                <a:solidFill>
                  <a:srgbClr val="404040"/>
                </a:solidFill>
                <a:latin typeface="Calibri"/>
                <a:cs typeface="Calibri"/>
              </a:rPr>
              <a:t>Agrawal, </a:t>
            </a:r>
            <a:r>
              <a:rPr lang="en-US" dirty="0" smtClean="0">
                <a:solidFill>
                  <a:srgbClr val="404040"/>
                </a:solidFill>
                <a:latin typeface="Corbel" pitchFamily="34" charset="0"/>
              </a:rPr>
              <a:t>Ariel </a:t>
            </a:r>
            <a:r>
              <a:rPr lang="en-US" dirty="0">
                <a:solidFill>
                  <a:srgbClr val="404040"/>
                </a:solidFill>
                <a:latin typeface="Corbel" pitchFamily="34" charset="0"/>
              </a:rPr>
              <a:t>Kleiner, Henry Milner, </a:t>
            </a:r>
            <a:r>
              <a:rPr lang="en-US" dirty="0" smtClean="0">
                <a:solidFill>
                  <a:srgbClr val="404040"/>
                </a:solidFill>
                <a:latin typeface="Corbel" pitchFamily="34" charset="0"/>
              </a:rPr>
              <a:t> Barzan </a:t>
            </a:r>
            <a:r>
              <a:rPr lang="en-US" dirty="0">
                <a:solidFill>
                  <a:srgbClr val="404040"/>
                </a:solidFill>
                <a:latin typeface="Corbel" pitchFamily="34" charset="0"/>
              </a:rPr>
              <a:t>Mozafari</a:t>
            </a:r>
            <a:r>
              <a:rPr lang="en-US" dirty="0" smtClean="0">
                <a:solidFill>
                  <a:srgbClr val="404040"/>
                </a:solidFill>
                <a:latin typeface="Corbel" pitchFamily="34" charset="0"/>
              </a:rPr>
              <a:t>, Ameet Talwalkar, Michael </a:t>
            </a:r>
            <a:r>
              <a:rPr lang="en-US" dirty="0">
                <a:solidFill>
                  <a:srgbClr val="404040"/>
                </a:solidFill>
                <a:latin typeface="Corbel" pitchFamily="34" charset="0"/>
              </a:rPr>
              <a:t>Jordan, Samuel Madden, Ion Stoica</a:t>
            </a:r>
          </a:p>
        </p:txBody>
      </p:sp>
    </p:spTree>
    <p:extLst>
      <p:ext uri="{BB962C8B-B14F-4D97-AF65-F5344CB8AC3E}">
        <p14:creationId xmlns:p14="http://schemas.microsoft.com/office/powerpoint/2010/main" val="3008291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80"/>
    </mc:Choice>
    <mc:Fallback xmlns="">
      <p:transition xmlns:p14="http://schemas.microsoft.com/office/powerpoint/2010/main" spd="slow" advTm="1408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r>
              <a:rPr lang="en-US" sz="7500" dirty="0" smtClean="0">
                <a:latin typeface="Calibri"/>
                <a:cs typeface="Calibri"/>
              </a:rPr>
              <a:t>Our Goal</a:t>
            </a:r>
            <a:endParaRPr lang="en-US" sz="7500" dirty="0"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0421" y="1752600"/>
            <a:ext cx="8229600" cy="4419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 smtClean="0">
                <a:latin typeface="Calibri"/>
                <a:cs typeface="Calibri"/>
              </a:rPr>
              <a:t>Support </a:t>
            </a:r>
            <a:r>
              <a:rPr lang="en-US" sz="4000" b="1" dirty="0">
                <a:solidFill>
                  <a:srgbClr val="3366FF"/>
                </a:solidFill>
                <a:latin typeface="Calibri"/>
                <a:cs typeface="Calibri"/>
              </a:rPr>
              <a:t>interactive</a:t>
            </a:r>
            <a:r>
              <a:rPr lang="en-US" sz="4000" dirty="0">
                <a:latin typeface="Calibri"/>
                <a:cs typeface="Calibri"/>
              </a:rPr>
              <a:t> </a:t>
            </a:r>
            <a:r>
              <a:rPr lang="en-US" sz="4000" dirty="0" smtClean="0">
                <a:latin typeface="Calibri"/>
                <a:cs typeface="Calibri"/>
              </a:rPr>
              <a:t>SQL-like aggregate queries </a:t>
            </a:r>
            <a:r>
              <a:rPr lang="en-US" sz="4000" dirty="0">
                <a:latin typeface="Calibri"/>
                <a:cs typeface="Calibri"/>
              </a:rPr>
              <a:t>over </a:t>
            </a:r>
            <a:r>
              <a:rPr lang="en-US" sz="4000" b="1" dirty="0">
                <a:solidFill>
                  <a:srgbClr val="3366FF"/>
                </a:solidFill>
                <a:latin typeface="Calibri"/>
                <a:cs typeface="Calibri"/>
              </a:rPr>
              <a:t>massive sets of </a:t>
            </a:r>
            <a:r>
              <a:rPr lang="en-US" sz="4000" b="1" dirty="0" smtClean="0">
                <a:solidFill>
                  <a:srgbClr val="3366FF"/>
                </a:solidFill>
                <a:latin typeface="Calibri"/>
                <a:cs typeface="Calibri"/>
              </a:rPr>
              <a:t>data</a:t>
            </a:r>
            <a:endParaRPr lang="en-US" sz="4000" b="1" dirty="0">
              <a:latin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8918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25"/>
    </mc:Choice>
    <mc:Fallback xmlns="">
      <p:transition xmlns:p14="http://schemas.microsoft.com/office/powerpoint/2010/main" spd="slow" advTm="15925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r>
              <a:rPr lang="en-US" sz="7500" dirty="0" smtClean="0">
                <a:latin typeface="Calibri"/>
                <a:cs typeface="Calibri"/>
              </a:rPr>
              <a:t>Our Goal</a:t>
            </a:r>
            <a:endParaRPr lang="en-US" sz="7500" dirty="0"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0421" y="1752600"/>
            <a:ext cx="8229600" cy="4419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 smtClean="0">
                <a:latin typeface="Calibri"/>
                <a:cs typeface="Calibri"/>
              </a:rPr>
              <a:t>Support </a:t>
            </a:r>
            <a:r>
              <a:rPr lang="en-US" sz="4000" b="1" dirty="0">
                <a:solidFill>
                  <a:srgbClr val="3366FF"/>
                </a:solidFill>
                <a:latin typeface="Calibri"/>
                <a:cs typeface="Calibri"/>
              </a:rPr>
              <a:t>interactive</a:t>
            </a:r>
            <a:r>
              <a:rPr lang="en-US" sz="4000" dirty="0">
                <a:latin typeface="Calibri"/>
                <a:cs typeface="Calibri"/>
              </a:rPr>
              <a:t> </a:t>
            </a:r>
            <a:r>
              <a:rPr lang="en-US" sz="4000" dirty="0" smtClean="0">
                <a:latin typeface="Calibri"/>
                <a:cs typeface="Calibri"/>
              </a:rPr>
              <a:t>SQL-like </a:t>
            </a:r>
            <a:r>
              <a:rPr lang="en-US" sz="4000" dirty="0">
                <a:latin typeface="Calibri"/>
                <a:cs typeface="Calibri"/>
              </a:rPr>
              <a:t>aggregate queries over </a:t>
            </a:r>
            <a:r>
              <a:rPr lang="en-US" sz="4000" b="1" dirty="0">
                <a:solidFill>
                  <a:srgbClr val="3366FF"/>
                </a:solidFill>
                <a:latin typeface="Calibri"/>
                <a:cs typeface="Calibri"/>
              </a:rPr>
              <a:t>massive sets of data</a:t>
            </a:r>
            <a:endParaRPr lang="en-US" sz="4000" b="1" dirty="0">
              <a:latin typeface="Calibri"/>
              <a:cs typeface="Calibri"/>
            </a:endParaRPr>
          </a:p>
          <a:p>
            <a:pPr marL="0" indent="0"/>
            <a:endParaRPr lang="en-US" sz="2200" dirty="0">
              <a:latin typeface="Calibri"/>
              <a:cs typeface="Calibri"/>
            </a:endParaRPr>
          </a:p>
          <a:p>
            <a:pPr marL="0" indent="0">
              <a:lnSpc>
                <a:spcPct val="50000"/>
              </a:lnSpc>
            </a:pPr>
            <a:r>
              <a:rPr lang="en-US" sz="2200" dirty="0" smtClean="0">
                <a:solidFill>
                  <a:srgbClr val="3366FF"/>
                </a:solidFill>
                <a:latin typeface="Courier"/>
                <a:cs typeface="Courier"/>
              </a:rPr>
              <a:t>blinkdb&gt;</a:t>
            </a:r>
            <a:r>
              <a:rPr lang="en-US" sz="2200" dirty="0" smtClean="0">
                <a:latin typeface="Courier"/>
                <a:cs typeface="Courier"/>
              </a:rPr>
              <a:t> SELECT AVG(</a:t>
            </a:r>
            <a:r>
              <a:rPr lang="en-US" sz="2200" b="1" dirty="0" err="1" smtClean="0">
                <a:solidFill>
                  <a:schemeClr val="accent2"/>
                </a:solidFill>
                <a:latin typeface="Courier"/>
                <a:cs typeface="Courier"/>
              </a:rPr>
              <a:t>jobtime</a:t>
            </a:r>
            <a:r>
              <a:rPr lang="en-US" sz="2200" dirty="0" smtClean="0">
                <a:latin typeface="Courier"/>
                <a:cs typeface="Courier"/>
              </a:rPr>
              <a:t>)</a:t>
            </a:r>
          </a:p>
          <a:p>
            <a:pPr marL="0" indent="0">
              <a:lnSpc>
                <a:spcPct val="50000"/>
              </a:lnSpc>
            </a:pPr>
            <a:r>
              <a:rPr lang="en-US" sz="2200" dirty="0">
                <a:latin typeface="Courier"/>
                <a:cs typeface="Courier"/>
              </a:rPr>
              <a:t>	</a:t>
            </a:r>
            <a:r>
              <a:rPr lang="en-US" sz="2200" dirty="0" smtClean="0">
                <a:latin typeface="Courier"/>
                <a:cs typeface="Courier"/>
              </a:rPr>
              <a:t>		 FROM </a:t>
            </a:r>
            <a:r>
              <a:rPr lang="en-US" sz="2200" b="1" dirty="0" err="1" smtClean="0">
                <a:solidFill>
                  <a:srgbClr val="C0504D"/>
                </a:solidFill>
                <a:latin typeface="Courier"/>
                <a:cs typeface="Courier"/>
              </a:rPr>
              <a:t>very_big_log</a:t>
            </a:r>
            <a:endParaRPr lang="en-US" sz="2200" b="1" dirty="0" smtClean="0">
              <a:solidFill>
                <a:srgbClr val="C0504D"/>
              </a:solidFill>
              <a:latin typeface="Courier"/>
              <a:cs typeface="Courier"/>
            </a:endParaRPr>
          </a:p>
        </p:txBody>
      </p:sp>
      <p:sp>
        <p:nvSpPr>
          <p:cNvPr id="5" name="Line Callout 1 (Border and Accent Bar) 4"/>
          <p:cNvSpPr/>
          <p:nvPr/>
        </p:nvSpPr>
        <p:spPr>
          <a:xfrm>
            <a:off x="6400800" y="4267200"/>
            <a:ext cx="2209800" cy="1143000"/>
          </a:xfrm>
          <a:prstGeom prst="accentBorderCallout1">
            <a:avLst>
              <a:gd name="adj1" fmla="val 18750"/>
              <a:gd name="adj2" fmla="val -8333"/>
              <a:gd name="adj3" fmla="val -35972"/>
              <a:gd name="adj4" fmla="val -52248"/>
            </a:avLst>
          </a:prstGeom>
          <a:solidFill>
            <a:schemeClr val="bg2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AVG, COUNT, SUM, STDEV, PERCENTILE etc.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3124200" y="3657600"/>
            <a:ext cx="2133600" cy="457200"/>
          </a:xfrm>
          <a:prstGeom prst="rect">
            <a:avLst/>
          </a:prstGeom>
          <a:solidFill>
            <a:schemeClr val="bg2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8266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25"/>
    </mc:Choice>
    <mc:Fallback xmlns="">
      <p:transition xmlns:p14="http://schemas.microsoft.com/office/powerpoint/2010/main" spd="slow" advTm="15925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0421" y="1752600"/>
            <a:ext cx="8229600" cy="4419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 smtClean="0">
                <a:latin typeface="Calibri"/>
                <a:cs typeface="Calibri"/>
              </a:rPr>
              <a:t>Support </a:t>
            </a:r>
            <a:r>
              <a:rPr lang="en-US" sz="4000" b="1" dirty="0">
                <a:solidFill>
                  <a:srgbClr val="3366FF"/>
                </a:solidFill>
                <a:latin typeface="Calibri"/>
                <a:cs typeface="Calibri"/>
              </a:rPr>
              <a:t>interactive</a:t>
            </a:r>
            <a:r>
              <a:rPr lang="en-US" sz="4000" dirty="0">
                <a:latin typeface="Calibri"/>
                <a:cs typeface="Calibri"/>
              </a:rPr>
              <a:t> </a:t>
            </a:r>
            <a:r>
              <a:rPr lang="en-US" sz="4000" dirty="0" smtClean="0">
                <a:latin typeface="Calibri"/>
                <a:cs typeface="Calibri"/>
              </a:rPr>
              <a:t>SQL-</a:t>
            </a:r>
            <a:r>
              <a:rPr lang="en-US" sz="4000" dirty="0">
                <a:latin typeface="Calibri"/>
                <a:cs typeface="Calibri"/>
              </a:rPr>
              <a:t>like aggregate  </a:t>
            </a:r>
            <a:r>
              <a:rPr lang="en-US" sz="4000" dirty="0" smtClean="0">
                <a:latin typeface="Calibri"/>
                <a:cs typeface="Calibri"/>
              </a:rPr>
              <a:t>queries </a:t>
            </a:r>
            <a:r>
              <a:rPr lang="en-US" sz="4000" dirty="0">
                <a:latin typeface="Calibri"/>
                <a:cs typeface="Calibri"/>
              </a:rPr>
              <a:t>over </a:t>
            </a:r>
            <a:r>
              <a:rPr lang="en-US" sz="4000" b="1" dirty="0">
                <a:solidFill>
                  <a:srgbClr val="3366FF"/>
                </a:solidFill>
                <a:latin typeface="Calibri"/>
                <a:cs typeface="Calibri"/>
              </a:rPr>
              <a:t>massive sets of data</a:t>
            </a:r>
            <a:endParaRPr lang="en-US" sz="4000" b="1" dirty="0">
              <a:latin typeface="Calibri"/>
              <a:cs typeface="Calibri"/>
            </a:endParaRPr>
          </a:p>
          <a:p>
            <a:pPr marL="0" indent="0"/>
            <a:endParaRPr lang="en-US" sz="2200" dirty="0">
              <a:latin typeface="Calibri"/>
              <a:cs typeface="Calibri"/>
            </a:endParaRPr>
          </a:p>
          <a:p>
            <a:pPr marL="0" indent="0">
              <a:lnSpc>
                <a:spcPct val="50000"/>
              </a:lnSpc>
            </a:pPr>
            <a:r>
              <a:rPr lang="en-US" sz="2200" dirty="0" smtClean="0">
                <a:solidFill>
                  <a:srgbClr val="3366FF"/>
                </a:solidFill>
                <a:latin typeface="Courier"/>
                <a:cs typeface="Courier"/>
              </a:rPr>
              <a:t>blinkdb&gt;</a:t>
            </a:r>
            <a:r>
              <a:rPr lang="en-US" sz="2200" dirty="0" smtClean="0">
                <a:latin typeface="Courier"/>
                <a:cs typeface="Courier"/>
              </a:rPr>
              <a:t> SELECT AVG(</a:t>
            </a:r>
            <a:r>
              <a:rPr lang="en-US" sz="2200" b="1" dirty="0" err="1" smtClean="0">
                <a:solidFill>
                  <a:schemeClr val="accent2"/>
                </a:solidFill>
                <a:latin typeface="Courier"/>
                <a:cs typeface="Courier"/>
              </a:rPr>
              <a:t>jobtime</a:t>
            </a:r>
            <a:r>
              <a:rPr lang="en-US" sz="2200" dirty="0" smtClean="0">
                <a:latin typeface="Courier"/>
                <a:cs typeface="Courier"/>
              </a:rPr>
              <a:t>)</a:t>
            </a:r>
          </a:p>
          <a:p>
            <a:pPr marL="0" indent="0">
              <a:lnSpc>
                <a:spcPct val="50000"/>
              </a:lnSpc>
            </a:pPr>
            <a:r>
              <a:rPr lang="en-US" sz="2200" dirty="0">
                <a:latin typeface="Courier"/>
                <a:cs typeface="Courier"/>
              </a:rPr>
              <a:t>	</a:t>
            </a:r>
            <a:r>
              <a:rPr lang="en-US" sz="2200" dirty="0" smtClean="0">
                <a:latin typeface="Courier"/>
                <a:cs typeface="Courier"/>
              </a:rPr>
              <a:t>		 FROM </a:t>
            </a:r>
            <a:r>
              <a:rPr lang="en-US" sz="2200" b="1" dirty="0" err="1" smtClean="0">
                <a:solidFill>
                  <a:srgbClr val="C0504D"/>
                </a:solidFill>
                <a:latin typeface="Courier"/>
                <a:cs typeface="Courier"/>
              </a:rPr>
              <a:t>very_big_log</a:t>
            </a:r>
            <a:endParaRPr lang="en-US" sz="2200" b="1" dirty="0" smtClean="0">
              <a:solidFill>
                <a:srgbClr val="C0504D"/>
              </a:solidFill>
              <a:latin typeface="Courier"/>
              <a:cs typeface="Courier"/>
            </a:endParaRPr>
          </a:p>
          <a:p>
            <a:pPr marL="0" indent="0">
              <a:lnSpc>
                <a:spcPct val="50000"/>
              </a:lnSpc>
            </a:pPr>
            <a:r>
              <a:rPr lang="en-US" sz="2200" b="1" dirty="0" smtClean="0">
                <a:solidFill>
                  <a:srgbClr val="C0504D"/>
                </a:solidFill>
                <a:latin typeface="Calibri"/>
                <a:cs typeface="Calibri"/>
              </a:rPr>
              <a:t>			   </a:t>
            </a:r>
            <a:r>
              <a:rPr lang="en-US" sz="2200" dirty="0" smtClean="0">
                <a:latin typeface="Courier"/>
                <a:cs typeface="Courier"/>
              </a:rPr>
              <a:t>WHERE </a:t>
            </a:r>
            <a:r>
              <a:rPr lang="en-US" sz="2200" b="1" dirty="0" err="1">
                <a:solidFill>
                  <a:srgbClr val="C0504D"/>
                </a:solidFill>
                <a:latin typeface="Courier"/>
                <a:cs typeface="Courier"/>
              </a:rPr>
              <a:t>src</a:t>
            </a:r>
            <a:r>
              <a:rPr lang="en-US" sz="2200" b="1" dirty="0">
                <a:solidFill>
                  <a:srgbClr val="C0504D"/>
                </a:solidFill>
                <a:latin typeface="Courier"/>
                <a:cs typeface="Courier"/>
              </a:rPr>
              <a:t> </a:t>
            </a:r>
            <a:r>
              <a:rPr lang="en-US" sz="2200" dirty="0">
                <a:latin typeface="Courier"/>
                <a:cs typeface="Courier"/>
              </a:rPr>
              <a:t>= </a:t>
            </a:r>
            <a:r>
              <a:rPr lang="en-US" sz="2200" b="1" dirty="0">
                <a:solidFill>
                  <a:srgbClr val="C0504D"/>
                </a:solidFill>
                <a:latin typeface="Courier"/>
                <a:cs typeface="Courier"/>
              </a:rPr>
              <a:t>‘</a:t>
            </a:r>
            <a:r>
              <a:rPr lang="en-US" sz="2200" b="1" dirty="0" err="1">
                <a:solidFill>
                  <a:srgbClr val="C0504D"/>
                </a:solidFill>
                <a:latin typeface="Courier"/>
                <a:cs typeface="Courier"/>
              </a:rPr>
              <a:t>hadoop</a:t>
            </a:r>
            <a:r>
              <a:rPr lang="en-US" sz="2200" b="1" dirty="0" smtClean="0">
                <a:solidFill>
                  <a:srgbClr val="C0504D"/>
                </a:solidFill>
                <a:latin typeface="Courier"/>
                <a:cs typeface="Courier"/>
              </a:rPr>
              <a:t>’</a:t>
            </a:r>
          </a:p>
        </p:txBody>
      </p:sp>
      <p:sp>
        <p:nvSpPr>
          <p:cNvPr id="4" name="Line Callout 1 (Border and Accent Bar) 3"/>
          <p:cNvSpPr/>
          <p:nvPr/>
        </p:nvSpPr>
        <p:spPr>
          <a:xfrm>
            <a:off x="5216979" y="5410200"/>
            <a:ext cx="3630385" cy="457200"/>
          </a:xfrm>
          <a:prstGeom prst="accentBorderCallout1">
            <a:avLst>
              <a:gd name="adj1" fmla="val 18750"/>
              <a:gd name="adj2" fmla="val -8333"/>
              <a:gd name="adj3" fmla="val -97700"/>
              <a:gd name="adj4" fmla="val -40975"/>
            </a:avLst>
          </a:prstGeom>
          <a:solidFill>
            <a:schemeClr val="bg2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FILTERS, GROUP BY clauses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1981200" y="4572000"/>
            <a:ext cx="3505200" cy="381000"/>
          </a:xfrm>
          <a:prstGeom prst="rect">
            <a:avLst/>
          </a:prstGeom>
          <a:solidFill>
            <a:schemeClr val="bg2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r>
              <a:rPr lang="en-US" sz="7500" dirty="0" smtClean="0">
                <a:latin typeface="Calibri"/>
                <a:cs typeface="Calibri"/>
              </a:rPr>
              <a:t>Our Goal</a:t>
            </a:r>
            <a:endParaRPr lang="en-US" sz="7500" dirty="0">
              <a:latin typeface="Calibri"/>
              <a:cs typeface="Calibri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78739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25"/>
    </mc:Choice>
    <mc:Fallback xmlns="">
      <p:transition xmlns:p14="http://schemas.microsoft.com/office/powerpoint/2010/main" spd="slow" advTm="15925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341" y="1905000"/>
            <a:ext cx="8229600" cy="114300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37934C"/>
                </a:solidFill>
              </a:rPr>
              <a:t>Goal : </a:t>
            </a:r>
            <a:r>
              <a:rPr lang="en-US" dirty="0" smtClean="0"/>
              <a:t>Solve </a:t>
            </a:r>
            <a:r>
              <a:rPr lang="en-US" dirty="0" smtClean="0">
                <a:solidFill>
                  <a:srgbClr val="FF0000"/>
                </a:solidFill>
              </a:rPr>
              <a:t>Big Data 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57200" y="33147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5500" b="1" kern="1200">
                <a:solidFill>
                  <a:schemeClr val="tx1"/>
                </a:solidFill>
                <a:latin typeface="+mj-lt"/>
                <a:ea typeface="ＭＳ Ｐゴシック" pitchFamily="-65" charset="-128"/>
                <a:cs typeface="ＭＳ Ｐゴシック" pitchFamily="-65" charset="-128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5500" b="1">
                <a:solidFill>
                  <a:schemeClr val="tx1"/>
                </a:solidFill>
                <a:latin typeface="Corbel" pitchFamily="-65" charset="0"/>
                <a:ea typeface="ＭＳ Ｐゴシック" pitchFamily="-65" charset="-128"/>
                <a:cs typeface="ＭＳ Ｐゴシック" pitchFamily="-65" charset="-128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5500" b="1">
                <a:solidFill>
                  <a:schemeClr val="tx1"/>
                </a:solidFill>
                <a:latin typeface="Corbel" pitchFamily="-65" charset="0"/>
                <a:ea typeface="ＭＳ Ｐゴシック" pitchFamily="-65" charset="-128"/>
                <a:cs typeface="ＭＳ Ｐゴシック" pitchFamily="-65" charset="-128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5500" b="1">
                <a:solidFill>
                  <a:schemeClr val="tx1"/>
                </a:solidFill>
                <a:latin typeface="Corbel" pitchFamily="-65" charset="0"/>
                <a:ea typeface="ＭＳ Ｐゴシック" pitchFamily="-65" charset="-128"/>
                <a:cs typeface="ＭＳ Ｐゴシック" pitchFamily="-65" charset="-128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5500" b="1">
                <a:solidFill>
                  <a:schemeClr val="tx1"/>
                </a:solidFill>
                <a:latin typeface="Corbel" pitchFamily="-65" charset="0"/>
                <a:ea typeface="ＭＳ Ｐゴシック" pitchFamily="-65" charset="-128"/>
                <a:cs typeface="ＭＳ Ｐゴシック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-65" charset="0"/>
                <a:ea typeface="ＭＳ Ｐゴシック" pitchFamily="-65" charset="-128"/>
                <a:cs typeface="ＭＳ Ｐゴシック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-65" charset="0"/>
                <a:ea typeface="ＭＳ Ｐゴシック" pitchFamily="-65" charset="-128"/>
                <a:cs typeface="ＭＳ Ｐゴシック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-65" charset="0"/>
                <a:ea typeface="ＭＳ Ｐゴシック" pitchFamily="-65" charset="-128"/>
                <a:cs typeface="ＭＳ Ｐゴシック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-65" charset="0"/>
                <a:ea typeface="ＭＳ Ｐゴシック" pitchFamily="-65" charset="-128"/>
                <a:cs typeface="ＭＳ Ｐゴシック" pitchFamily="-65" charset="-128"/>
              </a:defRPr>
            </a:lvl9pPr>
          </a:lstStyle>
          <a:p>
            <a:pPr algn="ctr"/>
            <a:r>
              <a:rPr lang="en-US" dirty="0" smtClean="0">
                <a:solidFill>
                  <a:schemeClr val="accent4"/>
                </a:solidFill>
              </a:rPr>
              <a:t>How to achieve the best Performance ?</a:t>
            </a:r>
            <a:endParaRPr lang="en-US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97201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0421" y="1752600"/>
            <a:ext cx="8229600" cy="4419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 smtClean="0">
                <a:latin typeface="Calibri"/>
                <a:cs typeface="Calibri"/>
              </a:rPr>
              <a:t>Support </a:t>
            </a:r>
            <a:r>
              <a:rPr lang="en-US" sz="4000" b="1" dirty="0">
                <a:solidFill>
                  <a:srgbClr val="3366FF"/>
                </a:solidFill>
                <a:latin typeface="Calibri"/>
                <a:cs typeface="Calibri"/>
              </a:rPr>
              <a:t>interactive</a:t>
            </a:r>
            <a:r>
              <a:rPr lang="en-US" sz="4000" dirty="0">
                <a:latin typeface="Calibri"/>
                <a:cs typeface="Calibri"/>
              </a:rPr>
              <a:t> SQL-</a:t>
            </a:r>
            <a:r>
              <a:rPr lang="en-US" sz="4000" dirty="0" smtClean="0">
                <a:latin typeface="Calibri"/>
                <a:cs typeface="Calibri"/>
              </a:rPr>
              <a:t>like </a:t>
            </a:r>
            <a:r>
              <a:rPr lang="en-US" sz="4000" dirty="0">
                <a:latin typeface="Calibri"/>
                <a:cs typeface="Calibri"/>
              </a:rPr>
              <a:t>aggregate queries </a:t>
            </a:r>
            <a:r>
              <a:rPr lang="en-US" sz="4000" dirty="0" smtClean="0">
                <a:latin typeface="Calibri"/>
                <a:cs typeface="Calibri"/>
              </a:rPr>
              <a:t>over </a:t>
            </a:r>
            <a:r>
              <a:rPr lang="en-US" sz="4000" b="1" dirty="0">
                <a:solidFill>
                  <a:srgbClr val="3366FF"/>
                </a:solidFill>
                <a:latin typeface="Calibri"/>
                <a:cs typeface="Calibri"/>
              </a:rPr>
              <a:t>massive sets of data</a:t>
            </a:r>
            <a:endParaRPr lang="en-US" sz="4000" b="1" dirty="0">
              <a:latin typeface="Calibri"/>
              <a:cs typeface="Calibri"/>
            </a:endParaRPr>
          </a:p>
          <a:p>
            <a:pPr marL="0" indent="0"/>
            <a:endParaRPr lang="en-US" sz="2200" dirty="0">
              <a:latin typeface="Calibri"/>
              <a:cs typeface="Calibri"/>
            </a:endParaRPr>
          </a:p>
          <a:p>
            <a:pPr marL="0" indent="0">
              <a:lnSpc>
                <a:spcPct val="50000"/>
              </a:lnSpc>
            </a:pPr>
            <a:r>
              <a:rPr lang="en-US" sz="2200" dirty="0" smtClean="0">
                <a:solidFill>
                  <a:srgbClr val="3366FF"/>
                </a:solidFill>
                <a:latin typeface="Courier"/>
                <a:cs typeface="Courier"/>
              </a:rPr>
              <a:t>blinkdb&gt;</a:t>
            </a:r>
            <a:r>
              <a:rPr lang="en-US" sz="2200" dirty="0" smtClean="0">
                <a:latin typeface="Courier"/>
                <a:cs typeface="Courier"/>
              </a:rPr>
              <a:t> SELECT AVG(</a:t>
            </a:r>
            <a:r>
              <a:rPr lang="en-US" sz="2200" b="1" dirty="0" err="1" smtClean="0">
                <a:solidFill>
                  <a:schemeClr val="accent2"/>
                </a:solidFill>
                <a:latin typeface="Courier"/>
                <a:cs typeface="Courier"/>
              </a:rPr>
              <a:t>jobtime</a:t>
            </a:r>
            <a:r>
              <a:rPr lang="en-US" sz="2200" dirty="0" smtClean="0">
                <a:latin typeface="Courier"/>
                <a:cs typeface="Courier"/>
              </a:rPr>
              <a:t>)</a:t>
            </a:r>
          </a:p>
          <a:p>
            <a:pPr marL="0" indent="0">
              <a:lnSpc>
                <a:spcPct val="50000"/>
              </a:lnSpc>
            </a:pPr>
            <a:r>
              <a:rPr lang="en-US" sz="2200" dirty="0">
                <a:latin typeface="Courier"/>
                <a:cs typeface="Courier"/>
              </a:rPr>
              <a:t>	</a:t>
            </a:r>
            <a:r>
              <a:rPr lang="en-US" sz="2200" dirty="0" smtClean="0">
                <a:latin typeface="Courier"/>
                <a:cs typeface="Courier"/>
              </a:rPr>
              <a:t>		 FROM </a:t>
            </a:r>
            <a:r>
              <a:rPr lang="en-US" sz="2200" b="1" dirty="0" err="1" smtClean="0">
                <a:solidFill>
                  <a:srgbClr val="C0504D"/>
                </a:solidFill>
                <a:latin typeface="Courier"/>
                <a:cs typeface="Courier"/>
              </a:rPr>
              <a:t>very_big_log</a:t>
            </a:r>
            <a:endParaRPr lang="en-US" sz="2200" b="1" dirty="0" smtClean="0">
              <a:solidFill>
                <a:srgbClr val="C0504D"/>
              </a:solidFill>
              <a:latin typeface="Courier"/>
              <a:cs typeface="Courier"/>
            </a:endParaRPr>
          </a:p>
          <a:p>
            <a:pPr marL="0" indent="0">
              <a:lnSpc>
                <a:spcPct val="50000"/>
              </a:lnSpc>
            </a:pPr>
            <a:r>
              <a:rPr lang="en-US" sz="2200" b="1" dirty="0" smtClean="0">
                <a:solidFill>
                  <a:srgbClr val="C0504D"/>
                </a:solidFill>
                <a:latin typeface="Calibri"/>
                <a:cs typeface="Calibri"/>
              </a:rPr>
              <a:t>			   </a:t>
            </a:r>
            <a:r>
              <a:rPr lang="en-US" sz="2200" dirty="0" smtClean="0">
                <a:latin typeface="Courier"/>
                <a:cs typeface="Courier"/>
              </a:rPr>
              <a:t>WHERE </a:t>
            </a:r>
            <a:r>
              <a:rPr lang="en-US" sz="2200" b="1" dirty="0" err="1">
                <a:solidFill>
                  <a:srgbClr val="C0504D"/>
                </a:solidFill>
                <a:latin typeface="Courier"/>
                <a:cs typeface="Courier"/>
              </a:rPr>
              <a:t>src</a:t>
            </a:r>
            <a:r>
              <a:rPr lang="en-US" sz="2200" b="1" dirty="0">
                <a:solidFill>
                  <a:srgbClr val="C0504D"/>
                </a:solidFill>
                <a:latin typeface="Courier"/>
                <a:cs typeface="Courier"/>
              </a:rPr>
              <a:t> </a:t>
            </a:r>
            <a:r>
              <a:rPr lang="en-US" sz="2200" dirty="0">
                <a:latin typeface="Courier"/>
                <a:cs typeface="Courier"/>
              </a:rPr>
              <a:t>= </a:t>
            </a:r>
            <a:r>
              <a:rPr lang="en-US" sz="2200" b="1" dirty="0">
                <a:solidFill>
                  <a:srgbClr val="C0504D"/>
                </a:solidFill>
                <a:latin typeface="Courier"/>
                <a:cs typeface="Courier"/>
              </a:rPr>
              <a:t>‘</a:t>
            </a:r>
            <a:r>
              <a:rPr lang="en-US" sz="2200" b="1" dirty="0" err="1">
                <a:solidFill>
                  <a:srgbClr val="C0504D"/>
                </a:solidFill>
                <a:latin typeface="Courier"/>
                <a:cs typeface="Courier"/>
              </a:rPr>
              <a:t>hadoop</a:t>
            </a:r>
            <a:r>
              <a:rPr lang="en-US" sz="2200" b="1" dirty="0" smtClean="0">
                <a:solidFill>
                  <a:srgbClr val="C0504D"/>
                </a:solidFill>
                <a:latin typeface="Courier"/>
                <a:cs typeface="Courier"/>
              </a:rPr>
              <a:t>’</a:t>
            </a:r>
          </a:p>
          <a:p>
            <a:pPr marL="0" indent="0">
              <a:lnSpc>
                <a:spcPct val="50000"/>
              </a:lnSpc>
            </a:pPr>
            <a:r>
              <a:rPr lang="en-US" sz="2200" dirty="0" smtClean="0">
                <a:latin typeface="Courier"/>
                <a:cs typeface="Courier"/>
              </a:rPr>
              <a:t>			 LEFT </a:t>
            </a:r>
            <a:r>
              <a:rPr lang="en-US" sz="2200" dirty="0">
                <a:latin typeface="Courier"/>
                <a:cs typeface="Courier"/>
              </a:rPr>
              <a:t>OUTER JOIN </a:t>
            </a:r>
            <a:r>
              <a:rPr lang="en-US" sz="2200" b="1" dirty="0" smtClean="0">
                <a:solidFill>
                  <a:schemeClr val="accent2"/>
                </a:solidFill>
                <a:latin typeface="Courier"/>
                <a:cs typeface="Courier"/>
              </a:rPr>
              <a:t>logs2</a:t>
            </a:r>
          </a:p>
          <a:p>
            <a:pPr marL="0" indent="0">
              <a:lnSpc>
                <a:spcPct val="50000"/>
              </a:lnSpc>
            </a:pPr>
            <a:r>
              <a:rPr lang="en-US" sz="2200" dirty="0">
                <a:latin typeface="Courier"/>
                <a:cs typeface="Courier"/>
              </a:rPr>
              <a:t> </a:t>
            </a:r>
            <a:r>
              <a:rPr lang="en-US" sz="2200" dirty="0" smtClean="0">
                <a:latin typeface="Courier"/>
                <a:cs typeface="Courier"/>
              </a:rPr>
              <a:t>        ON </a:t>
            </a:r>
            <a:r>
              <a:rPr lang="en-US" sz="2200" b="1" dirty="0" err="1" smtClean="0">
                <a:solidFill>
                  <a:srgbClr val="C0504D"/>
                </a:solidFill>
                <a:latin typeface="Courier"/>
                <a:cs typeface="Courier"/>
              </a:rPr>
              <a:t>very_big_log.id</a:t>
            </a:r>
            <a:r>
              <a:rPr lang="en-US" sz="2200" dirty="0" smtClean="0">
                <a:solidFill>
                  <a:srgbClr val="C0504D"/>
                </a:solidFill>
                <a:latin typeface="Courier"/>
                <a:cs typeface="Courier"/>
              </a:rPr>
              <a:t> </a:t>
            </a:r>
            <a:r>
              <a:rPr lang="en-US" sz="2200" dirty="0">
                <a:latin typeface="Courier"/>
                <a:cs typeface="Courier"/>
              </a:rPr>
              <a:t>= </a:t>
            </a:r>
            <a:r>
              <a:rPr lang="en-US" sz="2200" b="1" dirty="0" err="1" smtClean="0">
                <a:solidFill>
                  <a:srgbClr val="C0504D"/>
                </a:solidFill>
                <a:latin typeface="Courier"/>
                <a:cs typeface="Courier"/>
              </a:rPr>
              <a:t>logs.id</a:t>
            </a:r>
            <a:r>
              <a:rPr lang="en-US" sz="2200" b="1" dirty="0" smtClean="0">
                <a:solidFill>
                  <a:srgbClr val="C0504D"/>
                </a:solidFill>
                <a:latin typeface="Courier"/>
                <a:cs typeface="Courier"/>
              </a:rPr>
              <a:t> </a:t>
            </a:r>
            <a:endParaRPr lang="en-US" sz="2200" b="1" dirty="0">
              <a:solidFill>
                <a:srgbClr val="C0504D"/>
              </a:solidFill>
              <a:latin typeface="Calibri"/>
              <a:cs typeface="Calibri"/>
            </a:endParaRPr>
          </a:p>
          <a:p>
            <a:pPr marL="0" indent="0"/>
            <a:endParaRPr lang="en-US" sz="2200" dirty="0" smtClean="0">
              <a:latin typeface="Calibri"/>
              <a:cs typeface="Calibri"/>
            </a:endParaRPr>
          </a:p>
        </p:txBody>
      </p:sp>
      <p:sp>
        <p:nvSpPr>
          <p:cNvPr id="5" name="Line Callout 1 (Border and Accent Bar) 4"/>
          <p:cNvSpPr/>
          <p:nvPr/>
        </p:nvSpPr>
        <p:spPr>
          <a:xfrm>
            <a:off x="5225446" y="6248400"/>
            <a:ext cx="3630385" cy="457200"/>
          </a:xfrm>
          <a:prstGeom prst="accentBorderCallout1">
            <a:avLst>
              <a:gd name="adj1" fmla="val 18750"/>
              <a:gd name="adj2" fmla="val -8333"/>
              <a:gd name="adj3" fmla="val -82268"/>
              <a:gd name="adj4" fmla="val -40586"/>
            </a:avLst>
          </a:prstGeom>
          <a:solidFill>
            <a:schemeClr val="bg2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JOINS, Nested Queries etc.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904999" y="4953000"/>
            <a:ext cx="6755021" cy="914400"/>
          </a:xfrm>
          <a:prstGeom prst="rect">
            <a:avLst/>
          </a:prstGeom>
          <a:solidFill>
            <a:schemeClr val="bg2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r>
              <a:rPr lang="en-US" sz="7500" dirty="0" smtClean="0">
                <a:latin typeface="Calibri"/>
                <a:cs typeface="Calibri"/>
              </a:rPr>
              <a:t>Our Goal</a:t>
            </a:r>
            <a:endParaRPr lang="en-US" sz="7500" dirty="0">
              <a:latin typeface="Calibri"/>
              <a:cs typeface="Calibri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8373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25"/>
    </mc:Choice>
    <mc:Fallback xmlns="">
      <p:transition xmlns:p14="http://schemas.microsoft.com/office/powerpoint/2010/main" spd="slow" advTm="15925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0421" y="1752600"/>
            <a:ext cx="8229600" cy="4419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 smtClean="0">
                <a:latin typeface="Calibri"/>
                <a:cs typeface="Calibri"/>
              </a:rPr>
              <a:t>Support </a:t>
            </a:r>
            <a:r>
              <a:rPr lang="en-US" sz="4000" b="1" dirty="0">
                <a:solidFill>
                  <a:srgbClr val="3366FF"/>
                </a:solidFill>
                <a:latin typeface="Calibri"/>
                <a:cs typeface="Calibri"/>
              </a:rPr>
              <a:t>interactive</a:t>
            </a:r>
            <a:r>
              <a:rPr lang="en-US" sz="4000" dirty="0">
                <a:latin typeface="Calibri"/>
                <a:cs typeface="Calibri"/>
              </a:rPr>
              <a:t> SQL-</a:t>
            </a:r>
            <a:r>
              <a:rPr lang="en-US" sz="4000" dirty="0" smtClean="0">
                <a:latin typeface="Calibri"/>
                <a:cs typeface="Calibri"/>
              </a:rPr>
              <a:t>like </a:t>
            </a:r>
            <a:r>
              <a:rPr lang="en-US" sz="4000" dirty="0">
                <a:latin typeface="Calibri"/>
                <a:cs typeface="Calibri"/>
              </a:rPr>
              <a:t>aggregate queries </a:t>
            </a:r>
            <a:r>
              <a:rPr lang="en-US" sz="4000" dirty="0" smtClean="0">
                <a:latin typeface="Calibri"/>
                <a:cs typeface="Calibri"/>
              </a:rPr>
              <a:t>over </a:t>
            </a:r>
            <a:r>
              <a:rPr lang="en-US" sz="4000" b="1" dirty="0">
                <a:solidFill>
                  <a:srgbClr val="3366FF"/>
                </a:solidFill>
                <a:latin typeface="Calibri"/>
                <a:cs typeface="Calibri"/>
              </a:rPr>
              <a:t>massive sets of data</a:t>
            </a:r>
            <a:endParaRPr lang="en-US" sz="4000" b="1" dirty="0">
              <a:latin typeface="Calibri"/>
              <a:cs typeface="Calibri"/>
            </a:endParaRPr>
          </a:p>
          <a:p>
            <a:pPr marL="0" indent="0"/>
            <a:endParaRPr lang="en-US" sz="2200" dirty="0">
              <a:latin typeface="Calibri"/>
              <a:cs typeface="Calibri"/>
            </a:endParaRPr>
          </a:p>
          <a:p>
            <a:pPr marL="0" indent="0">
              <a:lnSpc>
                <a:spcPct val="50000"/>
              </a:lnSpc>
            </a:pPr>
            <a:r>
              <a:rPr lang="en-US" sz="2200" dirty="0" smtClean="0">
                <a:solidFill>
                  <a:srgbClr val="3366FF"/>
                </a:solidFill>
                <a:latin typeface="Courier"/>
                <a:cs typeface="Courier"/>
              </a:rPr>
              <a:t>blinkdb&gt;</a:t>
            </a:r>
            <a:r>
              <a:rPr lang="en-US" sz="2200" dirty="0" smtClean="0">
                <a:latin typeface="Courier"/>
                <a:cs typeface="Courier"/>
              </a:rPr>
              <a:t> SELECT </a:t>
            </a:r>
            <a:r>
              <a:rPr lang="en-US" sz="2200" dirty="0" err="1" smtClean="0">
                <a:latin typeface="Courier"/>
                <a:cs typeface="Courier"/>
              </a:rPr>
              <a:t>my_function</a:t>
            </a:r>
            <a:r>
              <a:rPr lang="en-US" sz="2200" dirty="0" smtClean="0">
                <a:latin typeface="Courier"/>
                <a:cs typeface="Courier"/>
              </a:rPr>
              <a:t>(</a:t>
            </a:r>
            <a:r>
              <a:rPr lang="en-US" sz="2200" b="1" dirty="0" err="1" smtClean="0">
                <a:solidFill>
                  <a:schemeClr val="accent2"/>
                </a:solidFill>
                <a:latin typeface="Courier"/>
                <a:cs typeface="Courier"/>
              </a:rPr>
              <a:t>jobtime</a:t>
            </a:r>
            <a:r>
              <a:rPr lang="en-US" sz="2200" dirty="0" smtClean="0">
                <a:latin typeface="Courier"/>
                <a:cs typeface="Courier"/>
              </a:rPr>
              <a:t>)</a:t>
            </a:r>
          </a:p>
          <a:p>
            <a:pPr marL="0" indent="0">
              <a:lnSpc>
                <a:spcPct val="50000"/>
              </a:lnSpc>
            </a:pPr>
            <a:r>
              <a:rPr lang="en-US" sz="2200" dirty="0">
                <a:latin typeface="Courier"/>
                <a:cs typeface="Courier"/>
              </a:rPr>
              <a:t>	</a:t>
            </a:r>
            <a:r>
              <a:rPr lang="en-US" sz="2200" dirty="0" smtClean="0">
                <a:latin typeface="Courier"/>
                <a:cs typeface="Courier"/>
              </a:rPr>
              <a:t>		 FROM </a:t>
            </a:r>
            <a:r>
              <a:rPr lang="en-US" sz="2200" b="1" dirty="0" err="1" smtClean="0">
                <a:solidFill>
                  <a:srgbClr val="C0504D"/>
                </a:solidFill>
                <a:latin typeface="Courier"/>
                <a:cs typeface="Courier"/>
              </a:rPr>
              <a:t>very_big_log</a:t>
            </a:r>
            <a:endParaRPr lang="en-US" sz="2200" b="1" dirty="0" smtClean="0">
              <a:solidFill>
                <a:srgbClr val="C0504D"/>
              </a:solidFill>
              <a:latin typeface="Courier"/>
              <a:cs typeface="Courier"/>
            </a:endParaRPr>
          </a:p>
          <a:p>
            <a:pPr marL="0" indent="0">
              <a:lnSpc>
                <a:spcPct val="50000"/>
              </a:lnSpc>
            </a:pPr>
            <a:r>
              <a:rPr lang="en-US" sz="2200" b="1" dirty="0" smtClean="0">
                <a:solidFill>
                  <a:srgbClr val="C0504D"/>
                </a:solidFill>
                <a:latin typeface="Calibri"/>
                <a:cs typeface="Calibri"/>
              </a:rPr>
              <a:t>			   </a:t>
            </a:r>
            <a:r>
              <a:rPr lang="en-US" sz="2200" dirty="0" smtClean="0">
                <a:latin typeface="Courier"/>
                <a:cs typeface="Courier"/>
              </a:rPr>
              <a:t>WHERE </a:t>
            </a:r>
            <a:r>
              <a:rPr lang="en-US" sz="2200" b="1" dirty="0" err="1">
                <a:solidFill>
                  <a:srgbClr val="C0504D"/>
                </a:solidFill>
                <a:latin typeface="Courier"/>
                <a:cs typeface="Courier"/>
              </a:rPr>
              <a:t>src</a:t>
            </a:r>
            <a:r>
              <a:rPr lang="en-US" sz="2200" b="1" dirty="0">
                <a:solidFill>
                  <a:srgbClr val="C0504D"/>
                </a:solidFill>
                <a:latin typeface="Courier"/>
                <a:cs typeface="Courier"/>
              </a:rPr>
              <a:t> </a:t>
            </a:r>
            <a:r>
              <a:rPr lang="en-US" sz="2200" dirty="0">
                <a:latin typeface="Courier"/>
                <a:cs typeface="Courier"/>
              </a:rPr>
              <a:t>= </a:t>
            </a:r>
            <a:r>
              <a:rPr lang="en-US" sz="2200" b="1" dirty="0">
                <a:solidFill>
                  <a:srgbClr val="C0504D"/>
                </a:solidFill>
                <a:latin typeface="Courier"/>
                <a:cs typeface="Courier"/>
              </a:rPr>
              <a:t>‘</a:t>
            </a:r>
            <a:r>
              <a:rPr lang="en-US" sz="2200" b="1" dirty="0" err="1">
                <a:solidFill>
                  <a:srgbClr val="C0504D"/>
                </a:solidFill>
                <a:latin typeface="Courier"/>
                <a:cs typeface="Courier"/>
              </a:rPr>
              <a:t>hadoop</a:t>
            </a:r>
            <a:r>
              <a:rPr lang="en-US" sz="2200" b="1" dirty="0" smtClean="0">
                <a:solidFill>
                  <a:srgbClr val="C0504D"/>
                </a:solidFill>
                <a:latin typeface="Courier"/>
                <a:cs typeface="Courier"/>
              </a:rPr>
              <a:t>’</a:t>
            </a:r>
          </a:p>
          <a:p>
            <a:pPr marL="0" indent="0">
              <a:lnSpc>
                <a:spcPct val="50000"/>
              </a:lnSpc>
            </a:pPr>
            <a:r>
              <a:rPr lang="en-US" sz="2200" dirty="0" smtClean="0">
                <a:latin typeface="Courier"/>
                <a:cs typeface="Courier"/>
              </a:rPr>
              <a:t>			 LEFT </a:t>
            </a:r>
            <a:r>
              <a:rPr lang="en-US" sz="2200" dirty="0">
                <a:latin typeface="Courier"/>
                <a:cs typeface="Courier"/>
              </a:rPr>
              <a:t>OUTER JOIN </a:t>
            </a:r>
            <a:r>
              <a:rPr lang="en-US" sz="2200" b="1" dirty="0" smtClean="0">
                <a:solidFill>
                  <a:schemeClr val="accent2"/>
                </a:solidFill>
                <a:latin typeface="Courier"/>
                <a:cs typeface="Courier"/>
              </a:rPr>
              <a:t>logs2</a:t>
            </a:r>
          </a:p>
          <a:p>
            <a:pPr marL="0" indent="0">
              <a:lnSpc>
                <a:spcPct val="50000"/>
              </a:lnSpc>
            </a:pPr>
            <a:r>
              <a:rPr lang="en-US" sz="2200" dirty="0">
                <a:latin typeface="Courier"/>
                <a:cs typeface="Courier"/>
              </a:rPr>
              <a:t> </a:t>
            </a:r>
            <a:r>
              <a:rPr lang="en-US" sz="2200" dirty="0" smtClean="0">
                <a:latin typeface="Courier"/>
                <a:cs typeface="Courier"/>
              </a:rPr>
              <a:t>        ON </a:t>
            </a:r>
            <a:r>
              <a:rPr lang="en-US" sz="2200" b="1" dirty="0" err="1" smtClean="0">
                <a:solidFill>
                  <a:srgbClr val="C0504D"/>
                </a:solidFill>
                <a:latin typeface="Courier"/>
                <a:cs typeface="Courier"/>
              </a:rPr>
              <a:t>very_big_log.id</a:t>
            </a:r>
            <a:r>
              <a:rPr lang="en-US" sz="2200" dirty="0" smtClean="0">
                <a:solidFill>
                  <a:srgbClr val="C0504D"/>
                </a:solidFill>
                <a:latin typeface="Courier"/>
                <a:cs typeface="Courier"/>
              </a:rPr>
              <a:t> </a:t>
            </a:r>
            <a:r>
              <a:rPr lang="en-US" sz="2200" dirty="0">
                <a:latin typeface="Courier"/>
                <a:cs typeface="Courier"/>
              </a:rPr>
              <a:t>= </a:t>
            </a:r>
            <a:r>
              <a:rPr lang="en-US" sz="2200" b="1" dirty="0" err="1" smtClean="0">
                <a:solidFill>
                  <a:srgbClr val="C0504D"/>
                </a:solidFill>
                <a:latin typeface="Courier"/>
                <a:cs typeface="Courier"/>
              </a:rPr>
              <a:t>logs.id</a:t>
            </a:r>
            <a:r>
              <a:rPr lang="en-US" sz="2200" b="1" dirty="0" smtClean="0">
                <a:solidFill>
                  <a:srgbClr val="C0504D"/>
                </a:solidFill>
                <a:latin typeface="Courier"/>
                <a:cs typeface="Courier"/>
              </a:rPr>
              <a:t> </a:t>
            </a:r>
            <a:endParaRPr lang="en-US" sz="2200" b="1" dirty="0">
              <a:solidFill>
                <a:srgbClr val="C0504D"/>
              </a:solidFill>
              <a:latin typeface="Calibri"/>
              <a:cs typeface="Calibri"/>
            </a:endParaRPr>
          </a:p>
          <a:p>
            <a:pPr marL="0" indent="0"/>
            <a:endParaRPr lang="en-US" sz="2200" dirty="0" smtClean="0">
              <a:latin typeface="Calibri"/>
              <a:cs typeface="Calibri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981200" y="3657600"/>
            <a:ext cx="4648200" cy="457200"/>
          </a:xfrm>
          <a:prstGeom prst="rect">
            <a:avLst/>
          </a:prstGeom>
          <a:solidFill>
            <a:schemeClr val="bg2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ine Callout 1 (Border and Accent Bar) 6"/>
          <p:cNvSpPr/>
          <p:nvPr/>
        </p:nvSpPr>
        <p:spPr>
          <a:xfrm>
            <a:off x="6200422" y="4343400"/>
            <a:ext cx="2638778" cy="762000"/>
          </a:xfrm>
          <a:prstGeom prst="accentBorderCallout1">
            <a:avLst>
              <a:gd name="adj1" fmla="val 18750"/>
              <a:gd name="adj2" fmla="val -8333"/>
              <a:gd name="adj3" fmla="val -31651"/>
              <a:gd name="adj4" fmla="val -32680"/>
            </a:avLst>
          </a:prstGeom>
          <a:solidFill>
            <a:schemeClr val="bg2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r>
              <a:rPr lang="en-US" sz="2000" dirty="0" smtClean="0"/>
              <a:t>ML Primitives,</a:t>
            </a:r>
          </a:p>
          <a:p>
            <a:r>
              <a:rPr lang="en-US" sz="2000" dirty="0" smtClean="0"/>
              <a:t>User Defined Functions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r>
              <a:rPr lang="en-US" sz="7500" dirty="0" smtClean="0">
                <a:latin typeface="Calibri"/>
                <a:cs typeface="Calibri"/>
              </a:rPr>
              <a:t>Our Goal</a:t>
            </a:r>
            <a:endParaRPr lang="en-US" sz="7500" dirty="0">
              <a:latin typeface="Calibri"/>
              <a:cs typeface="Calibri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72690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25"/>
    </mc:Choice>
    <mc:Fallback xmlns="">
      <p:transition xmlns:p14="http://schemas.microsoft.com/office/powerpoint/2010/main" spd="slow" advTm="15925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0421" y="1752600"/>
            <a:ext cx="8229600" cy="4419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 smtClean="0">
                <a:latin typeface="Calibri"/>
                <a:cs typeface="Calibri"/>
              </a:rPr>
              <a:t>Support </a:t>
            </a:r>
            <a:r>
              <a:rPr lang="en-US" sz="4000" b="1" dirty="0">
                <a:solidFill>
                  <a:srgbClr val="3366FF"/>
                </a:solidFill>
                <a:latin typeface="Calibri"/>
                <a:cs typeface="Calibri"/>
              </a:rPr>
              <a:t>interactive</a:t>
            </a:r>
            <a:r>
              <a:rPr lang="en-US" sz="4000" dirty="0">
                <a:latin typeface="Calibri"/>
                <a:cs typeface="Calibri"/>
              </a:rPr>
              <a:t> SQL-</a:t>
            </a:r>
            <a:r>
              <a:rPr lang="en-US" sz="4000" dirty="0" smtClean="0">
                <a:latin typeface="Calibri"/>
                <a:cs typeface="Calibri"/>
              </a:rPr>
              <a:t>like </a:t>
            </a:r>
            <a:r>
              <a:rPr lang="en-US" sz="4000" dirty="0">
                <a:latin typeface="Calibri"/>
                <a:cs typeface="Calibri"/>
              </a:rPr>
              <a:t>aggregate queries </a:t>
            </a:r>
            <a:r>
              <a:rPr lang="en-US" sz="4000" dirty="0" smtClean="0">
                <a:latin typeface="Calibri"/>
                <a:cs typeface="Calibri"/>
              </a:rPr>
              <a:t>over </a:t>
            </a:r>
            <a:r>
              <a:rPr lang="en-US" sz="4000" b="1" dirty="0">
                <a:solidFill>
                  <a:srgbClr val="3366FF"/>
                </a:solidFill>
                <a:latin typeface="Calibri"/>
                <a:cs typeface="Calibri"/>
              </a:rPr>
              <a:t>massive sets of data</a:t>
            </a:r>
            <a:endParaRPr lang="en-US" sz="4000" b="1" dirty="0">
              <a:latin typeface="Calibri"/>
              <a:cs typeface="Calibri"/>
            </a:endParaRPr>
          </a:p>
          <a:p>
            <a:pPr marL="0" indent="0"/>
            <a:endParaRPr lang="en-US" sz="2200" dirty="0">
              <a:latin typeface="Calibri"/>
              <a:cs typeface="Calibri"/>
            </a:endParaRPr>
          </a:p>
          <a:p>
            <a:pPr marL="0" indent="0">
              <a:lnSpc>
                <a:spcPct val="50000"/>
              </a:lnSpc>
            </a:pPr>
            <a:r>
              <a:rPr lang="en-US" sz="2200" dirty="0" smtClean="0">
                <a:solidFill>
                  <a:srgbClr val="3366FF"/>
                </a:solidFill>
                <a:latin typeface="Courier"/>
                <a:cs typeface="Courier"/>
              </a:rPr>
              <a:t>blinkdb&gt;</a:t>
            </a:r>
            <a:r>
              <a:rPr lang="en-US" sz="2200" dirty="0" smtClean="0">
                <a:latin typeface="Courier"/>
                <a:cs typeface="Courier"/>
              </a:rPr>
              <a:t> SELECT </a:t>
            </a:r>
            <a:r>
              <a:rPr lang="en-US" sz="2200" dirty="0" err="1" smtClean="0">
                <a:latin typeface="Courier"/>
                <a:cs typeface="Courier"/>
              </a:rPr>
              <a:t>my_function</a:t>
            </a:r>
            <a:r>
              <a:rPr lang="en-US" sz="2200" dirty="0" smtClean="0">
                <a:latin typeface="Courier"/>
                <a:cs typeface="Courier"/>
              </a:rPr>
              <a:t>(</a:t>
            </a:r>
            <a:r>
              <a:rPr lang="en-US" sz="2200" b="1" dirty="0" err="1" smtClean="0">
                <a:solidFill>
                  <a:schemeClr val="accent2"/>
                </a:solidFill>
                <a:latin typeface="Courier"/>
                <a:cs typeface="Courier"/>
              </a:rPr>
              <a:t>jobtime</a:t>
            </a:r>
            <a:r>
              <a:rPr lang="en-US" sz="2200" dirty="0" smtClean="0">
                <a:latin typeface="Courier"/>
                <a:cs typeface="Courier"/>
              </a:rPr>
              <a:t>)</a:t>
            </a:r>
          </a:p>
          <a:p>
            <a:pPr marL="0" indent="0">
              <a:lnSpc>
                <a:spcPct val="50000"/>
              </a:lnSpc>
            </a:pPr>
            <a:r>
              <a:rPr lang="en-US" sz="2200" dirty="0">
                <a:latin typeface="Courier"/>
                <a:cs typeface="Courier"/>
              </a:rPr>
              <a:t>	</a:t>
            </a:r>
            <a:r>
              <a:rPr lang="en-US" sz="2200" dirty="0" smtClean="0">
                <a:latin typeface="Courier"/>
                <a:cs typeface="Courier"/>
              </a:rPr>
              <a:t>		 FROM </a:t>
            </a:r>
            <a:r>
              <a:rPr lang="en-US" sz="2200" b="1" dirty="0" err="1" smtClean="0">
                <a:solidFill>
                  <a:srgbClr val="C0504D"/>
                </a:solidFill>
                <a:latin typeface="Courier"/>
                <a:cs typeface="Courier"/>
              </a:rPr>
              <a:t>very_big_log</a:t>
            </a:r>
            <a:endParaRPr lang="en-US" sz="2200" b="1" dirty="0" smtClean="0">
              <a:solidFill>
                <a:srgbClr val="C0504D"/>
              </a:solidFill>
              <a:latin typeface="Courier"/>
              <a:cs typeface="Courier"/>
            </a:endParaRPr>
          </a:p>
          <a:p>
            <a:pPr marL="0" indent="0">
              <a:lnSpc>
                <a:spcPct val="50000"/>
              </a:lnSpc>
            </a:pPr>
            <a:r>
              <a:rPr lang="en-US" sz="2200" b="1" dirty="0" smtClean="0">
                <a:solidFill>
                  <a:srgbClr val="C0504D"/>
                </a:solidFill>
                <a:latin typeface="Calibri"/>
                <a:cs typeface="Calibri"/>
              </a:rPr>
              <a:t>			   </a:t>
            </a:r>
            <a:r>
              <a:rPr lang="en-US" sz="2200" dirty="0" smtClean="0">
                <a:latin typeface="Courier"/>
                <a:cs typeface="Courier"/>
              </a:rPr>
              <a:t>WHERE </a:t>
            </a:r>
            <a:r>
              <a:rPr lang="en-US" sz="2200" b="1" dirty="0" err="1">
                <a:solidFill>
                  <a:srgbClr val="C0504D"/>
                </a:solidFill>
                <a:latin typeface="Courier"/>
                <a:cs typeface="Courier"/>
              </a:rPr>
              <a:t>src</a:t>
            </a:r>
            <a:r>
              <a:rPr lang="en-US" sz="2200" b="1" dirty="0">
                <a:solidFill>
                  <a:srgbClr val="C0504D"/>
                </a:solidFill>
                <a:latin typeface="Courier"/>
                <a:cs typeface="Courier"/>
              </a:rPr>
              <a:t> </a:t>
            </a:r>
            <a:r>
              <a:rPr lang="en-US" sz="2200" dirty="0">
                <a:latin typeface="Courier"/>
                <a:cs typeface="Courier"/>
              </a:rPr>
              <a:t>= </a:t>
            </a:r>
            <a:r>
              <a:rPr lang="en-US" sz="2200" b="1" dirty="0">
                <a:solidFill>
                  <a:srgbClr val="C0504D"/>
                </a:solidFill>
                <a:latin typeface="Courier"/>
                <a:cs typeface="Courier"/>
              </a:rPr>
              <a:t>‘</a:t>
            </a:r>
            <a:r>
              <a:rPr lang="en-US" sz="2200" b="1" dirty="0" err="1">
                <a:solidFill>
                  <a:srgbClr val="C0504D"/>
                </a:solidFill>
                <a:latin typeface="Courier"/>
                <a:cs typeface="Courier"/>
              </a:rPr>
              <a:t>hadoop</a:t>
            </a:r>
            <a:r>
              <a:rPr lang="en-US" sz="2200" b="1" dirty="0" smtClean="0">
                <a:solidFill>
                  <a:srgbClr val="C0504D"/>
                </a:solidFill>
                <a:latin typeface="Courier"/>
                <a:cs typeface="Courier"/>
              </a:rPr>
              <a:t>’</a:t>
            </a:r>
          </a:p>
          <a:p>
            <a:pPr marL="0" indent="0">
              <a:lnSpc>
                <a:spcPct val="50000"/>
              </a:lnSpc>
            </a:pPr>
            <a:r>
              <a:rPr lang="en-US" sz="2200" dirty="0" smtClean="0">
                <a:latin typeface="Courier"/>
                <a:cs typeface="Courier"/>
              </a:rPr>
              <a:t>			 ERROR WITHIN 10% AT CONFIDENCE 95%</a:t>
            </a:r>
            <a:endParaRPr lang="en-US" sz="2200" dirty="0" smtClean="0">
              <a:latin typeface="Calibri"/>
              <a:cs typeface="Calibri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981200" y="3657600"/>
            <a:ext cx="4648200" cy="457200"/>
          </a:xfrm>
          <a:prstGeom prst="rect">
            <a:avLst/>
          </a:prstGeom>
          <a:solidFill>
            <a:schemeClr val="bg2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r>
              <a:rPr lang="en-US" sz="7500" dirty="0" smtClean="0">
                <a:latin typeface="Calibri"/>
                <a:cs typeface="Calibri"/>
              </a:rPr>
              <a:t>Our Goal</a:t>
            </a:r>
            <a:endParaRPr lang="en-US" sz="7500" dirty="0">
              <a:latin typeface="Calibri"/>
              <a:cs typeface="Calibri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904999" y="4953000"/>
            <a:ext cx="6755021" cy="533400"/>
          </a:xfrm>
          <a:prstGeom prst="rect">
            <a:avLst/>
          </a:prstGeom>
          <a:solidFill>
            <a:schemeClr val="bg2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94712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25"/>
    </mc:Choice>
    <mc:Fallback xmlns="">
      <p:transition xmlns:p14="http://schemas.microsoft.com/office/powerpoint/2010/main" spd="slow" advTm="15925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0421" y="1752600"/>
            <a:ext cx="8229600" cy="4419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 smtClean="0">
                <a:latin typeface="Calibri"/>
                <a:cs typeface="Calibri"/>
              </a:rPr>
              <a:t>Support </a:t>
            </a:r>
            <a:r>
              <a:rPr lang="en-US" sz="4000" b="1" dirty="0">
                <a:solidFill>
                  <a:srgbClr val="3366FF"/>
                </a:solidFill>
                <a:latin typeface="Calibri"/>
                <a:cs typeface="Calibri"/>
              </a:rPr>
              <a:t>interactive</a:t>
            </a:r>
            <a:r>
              <a:rPr lang="en-US" sz="4000" dirty="0">
                <a:latin typeface="Calibri"/>
                <a:cs typeface="Calibri"/>
              </a:rPr>
              <a:t> SQL-</a:t>
            </a:r>
            <a:r>
              <a:rPr lang="en-US" sz="4000" dirty="0" smtClean="0">
                <a:latin typeface="Calibri"/>
                <a:cs typeface="Calibri"/>
              </a:rPr>
              <a:t>like </a:t>
            </a:r>
            <a:r>
              <a:rPr lang="en-US" sz="4000" dirty="0">
                <a:latin typeface="Calibri"/>
                <a:cs typeface="Calibri"/>
              </a:rPr>
              <a:t>aggregate queries </a:t>
            </a:r>
            <a:r>
              <a:rPr lang="en-US" sz="4000" dirty="0" smtClean="0">
                <a:latin typeface="Calibri"/>
                <a:cs typeface="Calibri"/>
              </a:rPr>
              <a:t>over </a:t>
            </a:r>
            <a:r>
              <a:rPr lang="en-US" sz="4000" b="1" dirty="0">
                <a:solidFill>
                  <a:srgbClr val="3366FF"/>
                </a:solidFill>
                <a:latin typeface="Calibri"/>
                <a:cs typeface="Calibri"/>
              </a:rPr>
              <a:t>massive sets of data</a:t>
            </a:r>
            <a:endParaRPr lang="en-US" sz="4000" b="1" dirty="0">
              <a:latin typeface="Calibri"/>
              <a:cs typeface="Calibri"/>
            </a:endParaRPr>
          </a:p>
          <a:p>
            <a:pPr marL="0" indent="0"/>
            <a:endParaRPr lang="en-US" sz="2200" dirty="0">
              <a:latin typeface="Calibri"/>
              <a:cs typeface="Calibri"/>
            </a:endParaRPr>
          </a:p>
          <a:p>
            <a:pPr marL="0" indent="0">
              <a:lnSpc>
                <a:spcPct val="50000"/>
              </a:lnSpc>
            </a:pPr>
            <a:r>
              <a:rPr lang="en-US" sz="2200" dirty="0" smtClean="0">
                <a:solidFill>
                  <a:srgbClr val="3366FF"/>
                </a:solidFill>
                <a:latin typeface="Courier"/>
                <a:cs typeface="Courier"/>
              </a:rPr>
              <a:t>blinkdb&gt;</a:t>
            </a:r>
            <a:r>
              <a:rPr lang="en-US" sz="2200" dirty="0" smtClean="0">
                <a:latin typeface="Courier"/>
                <a:cs typeface="Courier"/>
              </a:rPr>
              <a:t> SELECT </a:t>
            </a:r>
            <a:r>
              <a:rPr lang="en-US" sz="2200" dirty="0" err="1" smtClean="0">
                <a:latin typeface="Courier"/>
                <a:cs typeface="Courier"/>
              </a:rPr>
              <a:t>my_function</a:t>
            </a:r>
            <a:r>
              <a:rPr lang="en-US" sz="2200" dirty="0" smtClean="0">
                <a:latin typeface="Courier"/>
                <a:cs typeface="Courier"/>
              </a:rPr>
              <a:t>(</a:t>
            </a:r>
            <a:r>
              <a:rPr lang="en-US" sz="2200" b="1" dirty="0" err="1" smtClean="0">
                <a:solidFill>
                  <a:schemeClr val="accent2"/>
                </a:solidFill>
                <a:latin typeface="Courier"/>
                <a:cs typeface="Courier"/>
              </a:rPr>
              <a:t>jobtime</a:t>
            </a:r>
            <a:r>
              <a:rPr lang="en-US" sz="2200" dirty="0" smtClean="0">
                <a:latin typeface="Courier"/>
                <a:cs typeface="Courier"/>
              </a:rPr>
              <a:t>)</a:t>
            </a:r>
          </a:p>
          <a:p>
            <a:pPr marL="0" indent="0">
              <a:lnSpc>
                <a:spcPct val="50000"/>
              </a:lnSpc>
            </a:pPr>
            <a:r>
              <a:rPr lang="en-US" sz="2200" dirty="0">
                <a:latin typeface="Courier"/>
                <a:cs typeface="Courier"/>
              </a:rPr>
              <a:t>	</a:t>
            </a:r>
            <a:r>
              <a:rPr lang="en-US" sz="2200" dirty="0" smtClean="0">
                <a:latin typeface="Courier"/>
                <a:cs typeface="Courier"/>
              </a:rPr>
              <a:t>		 FROM </a:t>
            </a:r>
            <a:r>
              <a:rPr lang="en-US" sz="2200" b="1" dirty="0" err="1" smtClean="0">
                <a:solidFill>
                  <a:srgbClr val="C0504D"/>
                </a:solidFill>
                <a:latin typeface="Courier"/>
                <a:cs typeface="Courier"/>
              </a:rPr>
              <a:t>very_big_log</a:t>
            </a:r>
            <a:endParaRPr lang="en-US" sz="2200" b="1" dirty="0" smtClean="0">
              <a:solidFill>
                <a:srgbClr val="C0504D"/>
              </a:solidFill>
              <a:latin typeface="Courier"/>
              <a:cs typeface="Courier"/>
            </a:endParaRPr>
          </a:p>
          <a:p>
            <a:pPr marL="0" indent="0">
              <a:lnSpc>
                <a:spcPct val="50000"/>
              </a:lnSpc>
            </a:pPr>
            <a:r>
              <a:rPr lang="en-US" sz="2200" b="1" dirty="0" smtClean="0">
                <a:solidFill>
                  <a:srgbClr val="C0504D"/>
                </a:solidFill>
                <a:latin typeface="Calibri"/>
                <a:cs typeface="Calibri"/>
              </a:rPr>
              <a:t>			   </a:t>
            </a:r>
            <a:r>
              <a:rPr lang="en-US" sz="2200" dirty="0" smtClean="0">
                <a:latin typeface="Courier"/>
                <a:cs typeface="Courier"/>
              </a:rPr>
              <a:t>WHERE </a:t>
            </a:r>
            <a:r>
              <a:rPr lang="en-US" sz="2200" b="1" dirty="0" err="1">
                <a:solidFill>
                  <a:srgbClr val="C0504D"/>
                </a:solidFill>
                <a:latin typeface="Courier"/>
                <a:cs typeface="Courier"/>
              </a:rPr>
              <a:t>src</a:t>
            </a:r>
            <a:r>
              <a:rPr lang="en-US" sz="2200" b="1" dirty="0">
                <a:solidFill>
                  <a:srgbClr val="C0504D"/>
                </a:solidFill>
                <a:latin typeface="Courier"/>
                <a:cs typeface="Courier"/>
              </a:rPr>
              <a:t> </a:t>
            </a:r>
            <a:r>
              <a:rPr lang="en-US" sz="2200" dirty="0">
                <a:latin typeface="Courier"/>
                <a:cs typeface="Courier"/>
              </a:rPr>
              <a:t>= </a:t>
            </a:r>
            <a:r>
              <a:rPr lang="en-US" sz="2200" b="1" dirty="0">
                <a:solidFill>
                  <a:srgbClr val="C0504D"/>
                </a:solidFill>
                <a:latin typeface="Courier"/>
                <a:cs typeface="Courier"/>
              </a:rPr>
              <a:t>‘</a:t>
            </a:r>
            <a:r>
              <a:rPr lang="en-US" sz="2200" b="1" dirty="0" err="1">
                <a:solidFill>
                  <a:srgbClr val="C0504D"/>
                </a:solidFill>
                <a:latin typeface="Courier"/>
                <a:cs typeface="Courier"/>
              </a:rPr>
              <a:t>hadoop</a:t>
            </a:r>
            <a:r>
              <a:rPr lang="en-US" sz="2200" b="1" dirty="0" smtClean="0">
                <a:solidFill>
                  <a:srgbClr val="C0504D"/>
                </a:solidFill>
                <a:latin typeface="Courier"/>
                <a:cs typeface="Courier"/>
              </a:rPr>
              <a:t>’</a:t>
            </a:r>
          </a:p>
          <a:p>
            <a:pPr marL="0" indent="0">
              <a:lnSpc>
                <a:spcPct val="50000"/>
              </a:lnSpc>
            </a:pPr>
            <a:r>
              <a:rPr lang="en-US" sz="2200" dirty="0" smtClean="0">
                <a:latin typeface="Courier"/>
                <a:cs typeface="Courier"/>
              </a:rPr>
              <a:t>			 WITHIN 5 SECONDS</a:t>
            </a:r>
            <a:endParaRPr lang="en-US" sz="2200" dirty="0" smtClean="0">
              <a:latin typeface="Calibri"/>
              <a:cs typeface="Calibri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981200" y="3657600"/>
            <a:ext cx="4648200" cy="457200"/>
          </a:xfrm>
          <a:prstGeom prst="rect">
            <a:avLst/>
          </a:prstGeom>
          <a:solidFill>
            <a:schemeClr val="bg2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r>
              <a:rPr lang="en-US" sz="7500" dirty="0" smtClean="0">
                <a:latin typeface="Calibri"/>
                <a:cs typeface="Calibri"/>
              </a:rPr>
              <a:t>Our Goal</a:t>
            </a:r>
            <a:endParaRPr lang="en-US" sz="7500" dirty="0">
              <a:latin typeface="Calibri"/>
              <a:cs typeface="Calibri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981200" y="4923118"/>
            <a:ext cx="6755021" cy="533400"/>
          </a:xfrm>
          <a:prstGeom prst="rect">
            <a:avLst/>
          </a:prstGeom>
          <a:solidFill>
            <a:schemeClr val="bg2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19666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25"/>
    </mc:Choice>
    <mc:Fallback xmlns="">
      <p:transition xmlns:p14="http://schemas.microsoft.com/office/powerpoint/2010/main" spd="slow" advTm="15925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5740858"/>
              </p:ext>
            </p:extLst>
          </p:nvPr>
        </p:nvGraphicFramePr>
        <p:xfrm>
          <a:off x="304800" y="1524000"/>
          <a:ext cx="2743200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7379"/>
                <a:gridCol w="1116621"/>
                <a:gridCol w="1219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ID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City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Buff Ratio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1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0.78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2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0.13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3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Berkeley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0.25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4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0.19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5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0.11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6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Berkeley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0.09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7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0.18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8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0.15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9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Berkeley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0.13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10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Berkeley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0.49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11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0.19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12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Berkeley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0.10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534400" cy="1143000"/>
          </a:xfrm>
        </p:spPr>
        <p:txBody>
          <a:bodyPr/>
          <a:lstStyle/>
          <a:p>
            <a:r>
              <a:rPr lang="en-US" dirty="0" smtClean="0">
                <a:latin typeface="Calibri"/>
                <a:cs typeface="Calibri"/>
              </a:rPr>
              <a:t>Query Execution on Samples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18" name="TextBox 43"/>
          <p:cNvSpPr txBox="1">
            <a:spLocks noChangeArrowheads="1"/>
          </p:cNvSpPr>
          <p:nvPr/>
        </p:nvSpPr>
        <p:spPr bwMode="auto">
          <a:xfrm>
            <a:off x="4401824" y="1524000"/>
            <a:ext cx="4361176" cy="1200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b="1" dirty="0" smtClean="0">
                <a:latin typeface="Corbel" charset="0"/>
                <a:cs typeface="Corbel" charset="0"/>
              </a:rPr>
              <a:t>(Exploration Query)</a:t>
            </a:r>
          </a:p>
          <a:p>
            <a:pPr eaLnBrk="1" hangingPunct="1"/>
            <a:r>
              <a:rPr lang="en-US" dirty="0" smtClean="0">
                <a:latin typeface="Corbel" charset="0"/>
                <a:cs typeface="Corbel" charset="0"/>
              </a:rPr>
              <a:t>What </a:t>
            </a:r>
            <a:r>
              <a:rPr lang="en-US" dirty="0">
                <a:latin typeface="Corbel" charset="0"/>
                <a:cs typeface="Corbel" charset="0"/>
              </a:rPr>
              <a:t>is the average </a:t>
            </a:r>
            <a:r>
              <a:rPr lang="en-US" u="sng" dirty="0" smtClean="0">
                <a:latin typeface="Corbel" charset="0"/>
                <a:cs typeface="Corbel" charset="0"/>
              </a:rPr>
              <a:t>buffering ratio</a:t>
            </a:r>
            <a:r>
              <a:rPr lang="en-US" dirty="0" smtClean="0">
                <a:latin typeface="Corbel" charset="0"/>
                <a:cs typeface="Corbel" charset="0"/>
              </a:rPr>
              <a:t> in </a:t>
            </a:r>
            <a:r>
              <a:rPr lang="en-US" dirty="0">
                <a:latin typeface="Corbel" charset="0"/>
                <a:cs typeface="Corbel" charset="0"/>
              </a:rPr>
              <a:t>the </a:t>
            </a:r>
            <a:r>
              <a:rPr lang="en-US" dirty="0" smtClean="0">
                <a:latin typeface="Corbel" charset="0"/>
                <a:cs typeface="Corbel" charset="0"/>
              </a:rPr>
              <a:t>table?</a:t>
            </a:r>
            <a:endParaRPr lang="en-US" dirty="0">
              <a:latin typeface="Corbel" charset="0"/>
              <a:cs typeface="Corbel" charset="0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4495800" y="5029200"/>
            <a:ext cx="44958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4000" dirty="0" smtClean="0">
                <a:solidFill>
                  <a:schemeClr val="accent2"/>
                </a:solidFill>
                <a:latin typeface="Corbel" charset="0"/>
                <a:cs typeface="Corbel" charset="0"/>
              </a:rPr>
              <a:t>0.2325 (Precise)</a:t>
            </a:r>
            <a:endParaRPr lang="en-US" sz="4000" dirty="0">
              <a:solidFill>
                <a:schemeClr val="accent2"/>
              </a:solidFill>
              <a:latin typeface="Corbel" charset="0"/>
              <a:cs typeface="Corbel" charset="0"/>
            </a:endParaRPr>
          </a:p>
          <a:p>
            <a:pPr eaLnBrk="1" hangingPunct="1"/>
            <a:endParaRPr lang="en-US" sz="4000" dirty="0">
              <a:solidFill>
                <a:schemeClr val="accent2"/>
              </a:solidFill>
              <a:latin typeface="Corbel" charset="0"/>
              <a:cs typeface="Corbel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64253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701"/>
    </mc:Choice>
    <mc:Fallback xmlns="">
      <p:transition xmlns:p14="http://schemas.microsoft.com/office/powerpoint/2010/main" spd="slow" advTm="10670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6446376"/>
              </p:ext>
            </p:extLst>
          </p:nvPr>
        </p:nvGraphicFramePr>
        <p:xfrm>
          <a:off x="304800" y="1524000"/>
          <a:ext cx="2743200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7379"/>
                <a:gridCol w="1116621"/>
                <a:gridCol w="1219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ID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City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Buff</a:t>
                      </a:r>
                      <a:r>
                        <a:rPr lang="en-US" sz="1800" baseline="0" dirty="0" smtClean="0">
                          <a:latin typeface="Corbel"/>
                          <a:cs typeface="Corbel"/>
                        </a:rPr>
                        <a:t> Ratio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1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0.78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2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0.13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3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Berkeley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0.25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4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0.19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5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0.11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6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Berkeley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0.09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7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0.18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8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0.15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9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Berkeley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0.13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10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Berkeley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0.49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11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0.19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12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Berkeley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0.10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534400" cy="1143000"/>
          </a:xfrm>
        </p:spPr>
        <p:txBody>
          <a:bodyPr/>
          <a:lstStyle/>
          <a:p>
            <a:r>
              <a:rPr lang="en-US" dirty="0" smtClean="0">
                <a:latin typeface="Calibri"/>
                <a:cs typeface="Calibri"/>
              </a:rPr>
              <a:t>Query Execution on Samples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15" name="TextBox 43"/>
          <p:cNvSpPr txBox="1">
            <a:spLocks noChangeArrowheads="1"/>
          </p:cNvSpPr>
          <p:nvPr/>
        </p:nvSpPr>
        <p:spPr bwMode="auto">
          <a:xfrm>
            <a:off x="4401824" y="1524000"/>
            <a:ext cx="4361176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dirty="0">
                <a:latin typeface="Corbel" charset="0"/>
                <a:cs typeface="Corbel" charset="0"/>
              </a:rPr>
              <a:t>What is the average </a:t>
            </a:r>
            <a:r>
              <a:rPr lang="en-US" u="sng" dirty="0" smtClean="0">
                <a:latin typeface="Corbel" charset="0"/>
                <a:cs typeface="Corbel" charset="0"/>
              </a:rPr>
              <a:t>buffering ratio</a:t>
            </a:r>
            <a:r>
              <a:rPr lang="en-US" dirty="0" smtClean="0">
                <a:latin typeface="Corbel" charset="0"/>
                <a:cs typeface="Corbel" charset="0"/>
              </a:rPr>
              <a:t> </a:t>
            </a:r>
            <a:r>
              <a:rPr lang="en-US" dirty="0">
                <a:latin typeface="Corbel" charset="0"/>
                <a:cs typeface="Corbel" charset="0"/>
              </a:rPr>
              <a:t>in the </a:t>
            </a:r>
            <a:r>
              <a:rPr lang="en-US" dirty="0" smtClean="0">
                <a:latin typeface="Corbel" charset="0"/>
                <a:cs typeface="Corbel" charset="0"/>
              </a:rPr>
              <a:t>table?</a:t>
            </a:r>
            <a:endParaRPr lang="en-US" dirty="0">
              <a:latin typeface="Corbel" charset="0"/>
              <a:cs typeface="Corbel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4133674"/>
              </p:ext>
            </p:extLst>
          </p:nvPr>
        </p:nvGraphicFramePr>
        <p:xfrm>
          <a:off x="4401824" y="3200400"/>
          <a:ext cx="458977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5451"/>
                <a:gridCol w="1077334"/>
                <a:gridCol w="1202913"/>
                <a:gridCol w="168407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ID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City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Buff Ratio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Sampling Rate</a:t>
                      </a:r>
                      <a:endParaRPr 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2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NYC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0.13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rgbClr val="008040"/>
                          </a:solidFill>
                        </a:rPr>
                        <a:t>1/4</a:t>
                      </a:r>
                      <a:endParaRPr lang="en-US" sz="1800" b="1" dirty="0">
                        <a:solidFill>
                          <a:srgbClr val="00804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6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Berkeley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0.25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rgbClr val="008040"/>
                          </a:solidFill>
                        </a:rPr>
                        <a:t>1/4</a:t>
                      </a:r>
                      <a:endParaRPr lang="en-US" sz="1800" b="1" dirty="0">
                        <a:solidFill>
                          <a:srgbClr val="00804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8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NYC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0.19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rgbClr val="008040"/>
                          </a:solidFill>
                        </a:rPr>
                        <a:t>1/4</a:t>
                      </a:r>
                      <a:endParaRPr lang="en-US" sz="1800" b="1" dirty="0">
                        <a:solidFill>
                          <a:srgbClr val="00804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7" name="Straight Arrow Connector 6"/>
          <p:cNvCxnSpPr/>
          <p:nvPr/>
        </p:nvCxnSpPr>
        <p:spPr>
          <a:xfrm>
            <a:off x="3368372" y="3642360"/>
            <a:ext cx="746428" cy="0"/>
          </a:xfrm>
          <a:prstGeom prst="straightConnector1">
            <a:avLst/>
          </a:prstGeom>
          <a:ln w="635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216537" y="3852446"/>
            <a:ext cx="10506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Calibri"/>
                <a:cs typeface="Calibri"/>
              </a:rPr>
              <a:t>Uniform</a:t>
            </a:r>
          </a:p>
          <a:p>
            <a:pPr algn="ctr"/>
            <a:r>
              <a:rPr lang="en-US" sz="2000" dirty="0" smtClean="0">
                <a:latin typeface="Calibri"/>
                <a:cs typeface="Calibri"/>
              </a:rPr>
              <a:t>Sample</a:t>
            </a: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4495800" y="5562600"/>
            <a:ext cx="42672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4000" dirty="0" smtClean="0">
                <a:solidFill>
                  <a:schemeClr val="accent2"/>
                </a:solidFill>
                <a:latin typeface="Corbel" charset="0"/>
                <a:cs typeface="Corbel" charset="0"/>
              </a:rPr>
              <a:t>0.19</a:t>
            </a:r>
            <a:endParaRPr lang="en-US" sz="4000" dirty="0">
              <a:solidFill>
                <a:srgbClr val="3366FF"/>
              </a:solidFill>
              <a:latin typeface="Corbel" charset="0"/>
              <a:cs typeface="Corbel" charset="0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4495800" y="5029200"/>
            <a:ext cx="42672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4000" strike="sngStrike" dirty="0" smtClean="0">
                <a:solidFill>
                  <a:schemeClr val="accent2"/>
                </a:solidFill>
                <a:latin typeface="Corbel" charset="0"/>
                <a:cs typeface="Corbel" charset="0"/>
              </a:rPr>
              <a:t>0.2325 (Precise)</a:t>
            </a:r>
            <a:endParaRPr lang="en-US" sz="4000" strike="sngStrike" dirty="0">
              <a:solidFill>
                <a:schemeClr val="accent2"/>
              </a:solidFill>
              <a:latin typeface="Corbel" charset="0"/>
              <a:cs typeface="Corbel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95247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701"/>
    </mc:Choice>
    <mc:Fallback xmlns="">
      <p:transition xmlns:p14="http://schemas.microsoft.com/office/powerpoint/2010/main" spd="slow" advTm="10670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7720895"/>
              </p:ext>
            </p:extLst>
          </p:nvPr>
        </p:nvGraphicFramePr>
        <p:xfrm>
          <a:off x="304800" y="1524000"/>
          <a:ext cx="2743200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7379"/>
                <a:gridCol w="1116621"/>
                <a:gridCol w="1219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ID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City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Buff</a:t>
                      </a:r>
                      <a:r>
                        <a:rPr lang="en-US" sz="1800" baseline="0" dirty="0" smtClean="0">
                          <a:latin typeface="Corbel"/>
                          <a:cs typeface="Corbel"/>
                        </a:rPr>
                        <a:t> Ratio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1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0.78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2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0.13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3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Berkeley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0.25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4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0.19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5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0.11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6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Berkeley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0.09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7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0.18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8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0.15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9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Berkeley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0.13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10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Berkeley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0.49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11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0.19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12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Berkeley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0.10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534400" cy="1143000"/>
          </a:xfrm>
        </p:spPr>
        <p:txBody>
          <a:bodyPr/>
          <a:lstStyle/>
          <a:p>
            <a:r>
              <a:rPr lang="en-US" dirty="0" smtClean="0">
                <a:latin typeface="Calibri"/>
                <a:cs typeface="Calibri"/>
              </a:rPr>
              <a:t>Query Execution on Samples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15" name="TextBox 43"/>
          <p:cNvSpPr txBox="1">
            <a:spLocks noChangeArrowheads="1"/>
          </p:cNvSpPr>
          <p:nvPr/>
        </p:nvSpPr>
        <p:spPr bwMode="auto">
          <a:xfrm>
            <a:off x="4401824" y="1524000"/>
            <a:ext cx="4361176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dirty="0">
                <a:latin typeface="Corbel" charset="0"/>
                <a:cs typeface="Corbel" charset="0"/>
              </a:rPr>
              <a:t>What is the average </a:t>
            </a:r>
            <a:r>
              <a:rPr lang="en-US" u="sng" dirty="0" smtClean="0">
                <a:latin typeface="Corbel" charset="0"/>
                <a:cs typeface="Corbel" charset="0"/>
              </a:rPr>
              <a:t>buffering ratio</a:t>
            </a:r>
            <a:r>
              <a:rPr lang="en-US" dirty="0" smtClean="0">
                <a:latin typeface="Corbel" charset="0"/>
                <a:cs typeface="Corbel" charset="0"/>
              </a:rPr>
              <a:t> </a:t>
            </a:r>
            <a:r>
              <a:rPr lang="en-US" dirty="0">
                <a:latin typeface="Corbel" charset="0"/>
                <a:cs typeface="Corbel" charset="0"/>
              </a:rPr>
              <a:t>in the </a:t>
            </a:r>
            <a:r>
              <a:rPr lang="en-US" dirty="0" smtClean="0">
                <a:latin typeface="Corbel" charset="0"/>
                <a:cs typeface="Corbel" charset="0"/>
              </a:rPr>
              <a:t>table?</a:t>
            </a:r>
            <a:endParaRPr lang="en-US" dirty="0">
              <a:latin typeface="Corbel" charset="0"/>
              <a:cs typeface="Corbel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4180482"/>
              </p:ext>
            </p:extLst>
          </p:nvPr>
        </p:nvGraphicFramePr>
        <p:xfrm>
          <a:off x="4401824" y="3200400"/>
          <a:ext cx="458977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4300"/>
                <a:gridCol w="1099876"/>
                <a:gridCol w="1219200"/>
                <a:gridCol w="16764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ID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City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Buff Ratio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Sampling Rate</a:t>
                      </a:r>
                      <a:endParaRPr 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2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NYC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0.13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rgbClr val="008040"/>
                          </a:solidFill>
                        </a:rPr>
                        <a:t>1/4</a:t>
                      </a:r>
                      <a:endParaRPr lang="en-US" sz="1800" b="1" dirty="0">
                        <a:solidFill>
                          <a:srgbClr val="00804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6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Berkeley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0.25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rgbClr val="008040"/>
                          </a:solidFill>
                        </a:rPr>
                        <a:t>1/4</a:t>
                      </a:r>
                      <a:endParaRPr lang="en-US" sz="1800" b="1" dirty="0">
                        <a:solidFill>
                          <a:srgbClr val="00804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8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NYC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0.19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rgbClr val="008040"/>
                          </a:solidFill>
                        </a:rPr>
                        <a:t>1/4</a:t>
                      </a:r>
                      <a:endParaRPr lang="en-US" sz="1800" b="1" dirty="0">
                        <a:solidFill>
                          <a:srgbClr val="00804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7" name="Straight Arrow Connector 6"/>
          <p:cNvCxnSpPr/>
          <p:nvPr/>
        </p:nvCxnSpPr>
        <p:spPr>
          <a:xfrm>
            <a:off x="3368372" y="3642360"/>
            <a:ext cx="746428" cy="0"/>
          </a:xfrm>
          <a:prstGeom prst="straightConnector1">
            <a:avLst/>
          </a:prstGeom>
          <a:ln w="635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216537" y="3852446"/>
            <a:ext cx="10506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Calibri"/>
                <a:cs typeface="Calibri"/>
              </a:rPr>
              <a:t>Uniform</a:t>
            </a:r>
          </a:p>
          <a:p>
            <a:pPr algn="ctr"/>
            <a:r>
              <a:rPr lang="en-US" sz="2000" dirty="0" smtClean="0">
                <a:latin typeface="Calibri"/>
                <a:cs typeface="Calibri"/>
              </a:rPr>
              <a:t>Sample</a:t>
            </a: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4495800" y="5562600"/>
            <a:ext cx="42672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4000" dirty="0" smtClean="0">
                <a:solidFill>
                  <a:schemeClr val="accent2"/>
                </a:solidFill>
                <a:latin typeface="Corbel" charset="0"/>
                <a:cs typeface="Corbel" charset="0"/>
              </a:rPr>
              <a:t>0.19 </a:t>
            </a:r>
            <a:r>
              <a:rPr lang="en-US" sz="4000" dirty="0" smtClean="0">
                <a:solidFill>
                  <a:srgbClr val="3366FF"/>
                </a:solidFill>
                <a:latin typeface="Corbel" charset="0"/>
                <a:cs typeface="Corbel" charset="0"/>
              </a:rPr>
              <a:t>+/- 0.05</a:t>
            </a:r>
            <a:endParaRPr lang="en-US" sz="4000" dirty="0">
              <a:solidFill>
                <a:srgbClr val="3366FF"/>
              </a:solidFill>
              <a:latin typeface="Corbel" charset="0"/>
              <a:cs typeface="Corbel" charset="0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4419600" y="5029200"/>
            <a:ext cx="36576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4000" strike="sngStrike" dirty="0">
                <a:solidFill>
                  <a:schemeClr val="accent2"/>
                </a:solidFill>
                <a:latin typeface="Corbel" charset="0"/>
                <a:cs typeface="Corbel" charset="0"/>
              </a:rPr>
              <a:t>0.2325 </a:t>
            </a:r>
            <a:r>
              <a:rPr lang="en-US" sz="4000" strike="sngStrike" dirty="0" smtClean="0">
                <a:solidFill>
                  <a:schemeClr val="accent2"/>
                </a:solidFill>
                <a:latin typeface="Corbel" charset="0"/>
                <a:cs typeface="Corbel" charset="0"/>
              </a:rPr>
              <a:t>(Precise)</a:t>
            </a:r>
            <a:endParaRPr lang="en-US" sz="4000" strike="sngStrike" dirty="0">
              <a:solidFill>
                <a:schemeClr val="accent2"/>
              </a:solidFill>
              <a:latin typeface="Corbel" charset="0"/>
              <a:cs typeface="Corbel" charset="0"/>
            </a:endParaRPr>
          </a:p>
          <a:p>
            <a:pPr eaLnBrk="1" hangingPunct="1"/>
            <a:endParaRPr lang="en-US" sz="4000" strike="sngStrike" dirty="0">
              <a:solidFill>
                <a:schemeClr val="accent2"/>
              </a:solidFill>
              <a:latin typeface="Corbel" charset="0"/>
              <a:cs typeface="Corbel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4670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701"/>
    </mc:Choice>
    <mc:Fallback xmlns="">
      <p:transition xmlns:p14="http://schemas.microsoft.com/office/powerpoint/2010/main" spd="slow" advTm="10670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6744027"/>
              </p:ext>
            </p:extLst>
          </p:nvPr>
        </p:nvGraphicFramePr>
        <p:xfrm>
          <a:off x="304800" y="1524000"/>
          <a:ext cx="2743200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7379"/>
                <a:gridCol w="1116621"/>
                <a:gridCol w="1219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ID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City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Buff Ratio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1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0.78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2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0.13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3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Berkeley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0.25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4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0.19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5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0.11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6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Berkeley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0.09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7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0.18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8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0.15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9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Berkeley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0.13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10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Berkeley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0.49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11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NYC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0.19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12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Berkeley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rbel"/>
                          <a:cs typeface="Corbel"/>
                        </a:rPr>
                        <a:t>0.10</a:t>
                      </a:r>
                      <a:endParaRPr lang="en-US" sz="1800" dirty="0">
                        <a:latin typeface="Corbel"/>
                        <a:cs typeface="Corbel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534400" cy="1143000"/>
          </a:xfrm>
        </p:spPr>
        <p:txBody>
          <a:bodyPr/>
          <a:lstStyle/>
          <a:p>
            <a:r>
              <a:rPr lang="en-US" dirty="0" smtClean="0">
                <a:latin typeface="Calibri"/>
                <a:cs typeface="Calibri"/>
              </a:rPr>
              <a:t>Query Execution on Samples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15" name="TextBox 43"/>
          <p:cNvSpPr txBox="1">
            <a:spLocks noChangeArrowheads="1"/>
          </p:cNvSpPr>
          <p:nvPr/>
        </p:nvSpPr>
        <p:spPr bwMode="auto">
          <a:xfrm>
            <a:off x="4401824" y="1524000"/>
            <a:ext cx="4361176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dirty="0">
                <a:latin typeface="Corbel" charset="0"/>
                <a:cs typeface="Corbel" charset="0"/>
              </a:rPr>
              <a:t>What is the average </a:t>
            </a:r>
            <a:r>
              <a:rPr lang="en-US" u="sng" dirty="0">
                <a:latin typeface="Corbel" charset="0"/>
                <a:cs typeface="Corbel" charset="0"/>
              </a:rPr>
              <a:t>buffering ratio</a:t>
            </a:r>
            <a:r>
              <a:rPr lang="en-US" dirty="0">
                <a:latin typeface="Corbel" charset="0"/>
                <a:cs typeface="Corbel" charset="0"/>
              </a:rPr>
              <a:t> in the table?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8096792"/>
              </p:ext>
            </p:extLst>
          </p:nvPr>
        </p:nvGraphicFramePr>
        <p:xfrm>
          <a:off x="4401824" y="2509520"/>
          <a:ext cx="4665976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36"/>
                <a:gridCol w="1095220"/>
                <a:gridCol w="1304409"/>
                <a:gridCol w="163051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ID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City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Buff Ratio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Sampling Rate</a:t>
                      </a:r>
                      <a:endParaRPr 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2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NYC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0.13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rgbClr val="008040"/>
                          </a:solidFill>
                        </a:rPr>
                        <a:t>1/2</a:t>
                      </a:r>
                      <a:endParaRPr lang="en-US" sz="1800" b="1" dirty="0">
                        <a:solidFill>
                          <a:srgbClr val="00804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3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Berkeley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0.25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rgbClr val="008040"/>
                          </a:solidFill>
                        </a:rPr>
                        <a:t>1/2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5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NYC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0.19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rgbClr val="008040"/>
                          </a:solidFill>
                        </a:rPr>
                        <a:t>1/2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6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Berkeley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0.09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rgbClr val="008040"/>
                          </a:solidFill>
                        </a:rPr>
                        <a:t>1/2</a:t>
                      </a:r>
                      <a:endParaRPr lang="en-US" sz="1800" b="1" dirty="0">
                        <a:solidFill>
                          <a:srgbClr val="00804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8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NYC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0.18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rgbClr val="008040"/>
                          </a:solidFill>
                        </a:rPr>
                        <a:t>1/2</a:t>
                      </a:r>
                      <a:endParaRPr lang="en-US" sz="1800" b="1" dirty="0">
                        <a:solidFill>
                          <a:srgbClr val="00804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12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Berkeley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0.49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rgbClr val="008040"/>
                          </a:solidFill>
                        </a:rPr>
                        <a:t>1/2</a:t>
                      </a:r>
                      <a:endParaRPr lang="en-US" sz="1800" b="1" dirty="0">
                        <a:solidFill>
                          <a:srgbClr val="00804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7" name="Straight Arrow Connector 6"/>
          <p:cNvCxnSpPr/>
          <p:nvPr/>
        </p:nvCxnSpPr>
        <p:spPr>
          <a:xfrm>
            <a:off x="3368372" y="3642360"/>
            <a:ext cx="746428" cy="0"/>
          </a:xfrm>
          <a:prstGeom prst="straightConnector1">
            <a:avLst/>
          </a:prstGeom>
          <a:ln w="635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216537" y="3852446"/>
            <a:ext cx="10506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Calibri"/>
                <a:cs typeface="Calibri"/>
              </a:rPr>
              <a:t>Uniform</a:t>
            </a:r>
          </a:p>
          <a:p>
            <a:pPr algn="ctr"/>
            <a:r>
              <a:rPr lang="en-US" sz="2000" dirty="0" smtClean="0">
                <a:latin typeface="Calibri"/>
                <a:cs typeface="Calibri"/>
              </a:rPr>
              <a:t>Sample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4495800" y="6150114"/>
            <a:ext cx="42672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4000" dirty="0" smtClean="0">
                <a:solidFill>
                  <a:schemeClr val="accent2"/>
                </a:solidFill>
                <a:latin typeface="Corbel" charset="0"/>
                <a:cs typeface="Corbel" charset="0"/>
              </a:rPr>
              <a:t>$0.22 </a:t>
            </a:r>
            <a:r>
              <a:rPr lang="en-US" sz="4000" dirty="0">
                <a:solidFill>
                  <a:srgbClr val="3366FF"/>
                </a:solidFill>
                <a:latin typeface="Corbel" charset="0"/>
                <a:cs typeface="Corbel" charset="0"/>
              </a:rPr>
              <a:t>+/- </a:t>
            </a:r>
            <a:r>
              <a:rPr lang="en-US" sz="4000" dirty="0" smtClean="0">
                <a:solidFill>
                  <a:srgbClr val="3366FF"/>
                </a:solidFill>
                <a:latin typeface="Corbel" charset="0"/>
                <a:cs typeface="Corbel" charset="0"/>
              </a:rPr>
              <a:t>0.02</a:t>
            </a:r>
            <a:endParaRPr lang="en-US" sz="4000" dirty="0">
              <a:solidFill>
                <a:srgbClr val="3366FF"/>
              </a:solidFill>
              <a:latin typeface="Corbel" charset="0"/>
              <a:cs typeface="Corbel" charset="0"/>
            </a:endParaRP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4495800" y="5029200"/>
            <a:ext cx="36576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4000" strike="sngStrike" dirty="0">
                <a:solidFill>
                  <a:schemeClr val="accent2"/>
                </a:solidFill>
                <a:latin typeface="Corbel" charset="0"/>
                <a:cs typeface="Corbel" charset="0"/>
              </a:rPr>
              <a:t>0.2325 </a:t>
            </a:r>
            <a:r>
              <a:rPr lang="en-US" sz="4000" strike="sngStrike" dirty="0" smtClean="0">
                <a:solidFill>
                  <a:schemeClr val="accent2"/>
                </a:solidFill>
                <a:latin typeface="Corbel" charset="0"/>
                <a:cs typeface="Corbel" charset="0"/>
              </a:rPr>
              <a:t>(Precise)</a:t>
            </a:r>
            <a:endParaRPr lang="en-US" sz="4000" strike="sngStrike" dirty="0">
              <a:solidFill>
                <a:schemeClr val="accent2"/>
              </a:solidFill>
              <a:latin typeface="Corbel" charset="0"/>
              <a:cs typeface="Corbel" charset="0"/>
            </a:endParaRPr>
          </a:p>
          <a:p>
            <a:pPr eaLnBrk="1" hangingPunct="1"/>
            <a:endParaRPr lang="en-US" sz="4000" strike="sngStrike" dirty="0">
              <a:solidFill>
                <a:schemeClr val="accent2"/>
              </a:solidFill>
              <a:latin typeface="Corbel" charset="0"/>
              <a:cs typeface="Corbel" charset="0"/>
            </a:endParaRP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4495800" y="5562600"/>
            <a:ext cx="42672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4000" strike="sngStrike" dirty="0" smtClean="0">
                <a:solidFill>
                  <a:schemeClr val="accent2"/>
                </a:solidFill>
                <a:latin typeface="Corbel" charset="0"/>
                <a:cs typeface="Corbel" charset="0"/>
              </a:rPr>
              <a:t>0.19 </a:t>
            </a:r>
            <a:r>
              <a:rPr lang="en-US" sz="4000" strike="sngStrike" dirty="0" smtClean="0">
                <a:solidFill>
                  <a:srgbClr val="3366FF"/>
                </a:solidFill>
                <a:latin typeface="Corbel" charset="0"/>
                <a:cs typeface="Corbel" charset="0"/>
              </a:rPr>
              <a:t>+/- 0.05</a:t>
            </a:r>
            <a:endParaRPr lang="en-US" sz="4000" strike="sngStrike" dirty="0">
              <a:solidFill>
                <a:srgbClr val="3366FF"/>
              </a:solidFill>
              <a:latin typeface="Corbel" charset="0"/>
              <a:cs typeface="Corbel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55896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701"/>
    </mc:Choice>
    <mc:Fallback xmlns="">
      <p:transition xmlns:p14="http://schemas.microsoft.com/office/powerpoint/2010/main" spd="slow" advTm="10670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533468" cy="1143000"/>
          </a:xfrm>
        </p:spPr>
        <p:txBody>
          <a:bodyPr>
            <a:noAutofit/>
          </a:bodyPr>
          <a:lstStyle/>
          <a:p>
            <a:pPr algn="l"/>
            <a:r>
              <a:rPr lang="en-US" b="1" dirty="0" smtClean="0">
                <a:latin typeface="Calibri"/>
                <a:cs typeface="Calibri"/>
              </a:rPr>
              <a:t>Speed/Accuracy Trade-off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7172330" y="5642247"/>
            <a:ext cx="375213" cy="372361"/>
          </a:xfrm>
          <a:prstGeom prst="ellipse">
            <a:avLst/>
          </a:prstGeom>
          <a:solidFill>
            <a:schemeClr val="lt1">
              <a:alpha val="0"/>
            </a:schemeClr>
          </a:solidFill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269952" y="5844267"/>
            <a:ext cx="7143466" cy="0"/>
          </a:xfrm>
          <a:prstGeom prst="line">
            <a:avLst/>
          </a:prstGeom>
          <a:ln w="76200" cmpd="sng"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667683" y="1832647"/>
            <a:ext cx="0" cy="4444530"/>
          </a:xfrm>
          <a:prstGeom prst="line">
            <a:avLst/>
          </a:prstGeom>
          <a:ln w="76200" cmpd="sng"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16200000">
            <a:off x="504064" y="3626289"/>
            <a:ext cx="97777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latin typeface="Calibri"/>
                <a:cs typeface="Calibri"/>
              </a:rPr>
              <a:t>Error</a:t>
            </a:r>
            <a:endParaRPr lang="en-US" sz="3000" dirty="0">
              <a:latin typeface="Calibri"/>
              <a:cs typeface="Calibri"/>
            </a:endParaRPr>
          </a:p>
        </p:txBody>
      </p:sp>
      <p:sp>
        <p:nvSpPr>
          <p:cNvPr id="21" name="Freeform 20"/>
          <p:cNvSpPr/>
          <p:nvPr/>
        </p:nvSpPr>
        <p:spPr>
          <a:xfrm>
            <a:off x="1919356" y="2337709"/>
            <a:ext cx="5440581" cy="3506558"/>
          </a:xfrm>
          <a:custGeom>
            <a:avLst/>
            <a:gdLst>
              <a:gd name="connsiteX0" fmla="*/ 0 w 5007643"/>
              <a:gd name="connsiteY0" fmla="*/ 0 h 3925042"/>
              <a:gd name="connsiteX1" fmla="*/ 43294 w 5007643"/>
              <a:gd name="connsiteY1" fmla="*/ 937969 h 3925042"/>
              <a:gd name="connsiteX2" fmla="*/ 158744 w 5007643"/>
              <a:gd name="connsiteY2" fmla="*/ 1659484 h 3925042"/>
              <a:gd name="connsiteX3" fmla="*/ 346350 w 5007643"/>
              <a:gd name="connsiteY3" fmla="*/ 2409860 h 3925042"/>
              <a:gd name="connsiteX4" fmla="*/ 533956 w 5007643"/>
              <a:gd name="connsiteY4" fmla="*/ 3044793 h 3925042"/>
              <a:gd name="connsiteX5" fmla="*/ 1212225 w 5007643"/>
              <a:gd name="connsiteY5" fmla="*/ 3520993 h 3925042"/>
              <a:gd name="connsiteX6" fmla="*/ 3593381 w 5007643"/>
              <a:gd name="connsiteY6" fmla="*/ 3838460 h 3925042"/>
              <a:gd name="connsiteX7" fmla="*/ 5007643 w 5007643"/>
              <a:gd name="connsiteY7" fmla="*/ 3925042 h 3925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7643" h="3925042">
                <a:moveTo>
                  <a:pt x="0" y="0"/>
                </a:moveTo>
                <a:cubicBezTo>
                  <a:pt x="8418" y="330694"/>
                  <a:pt x="16837" y="661388"/>
                  <a:pt x="43294" y="937969"/>
                </a:cubicBezTo>
                <a:cubicBezTo>
                  <a:pt x="69751" y="1214550"/>
                  <a:pt x="108235" y="1414169"/>
                  <a:pt x="158744" y="1659484"/>
                </a:cubicBezTo>
                <a:cubicBezTo>
                  <a:pt x="209253" y="1904799"/>
                  <a:pt x="283815" y="2178975"/>
                  <a:pt x="346350" y="2409860"/>
                </a:cubicBezTo>
                <a:cubicBezTo>
                  <a:pt x="408885" y="2640745"/>
                  <a:pt x="389644" y="2859604"/>
                  <a:pt x="533956" y="3044793"/>
                </a:cubicBezTo>
                <a:cubicBezTo>
                  <a:pt x="678268" y="3229982"/>
                  <a:pt x="702321" y="3388715"/>
                  <a:pt x="1212225" y="3520993"/>
                </a:cubicBezTo>
                <a:cubicBezTo>
                  <a:pt x="1722129" y="3653271"/>
                  <a:pt x="2960811" y="3771119"/>
                  <a:pt x="3593381" y="3838460"/>
                </a:cubicBezTo>
                <a:cubicBezTo>
                  <a:pt x="4225951" y="3905801"/>
                  <a:pt x="5007643" y="3925042"/>
                  <a:pt x="5007643" y="3925042"/>
                </a:cubicBezTo>
              </a:path>
            </a:pathLst>
          </a:custGeom>
          <a:ln w="76200" cmpd="sng">
            <a:solidFill>
              <a:srgbClr val="3366FF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>
            <a:off x="7359937" y="5728827"/>
            <a:ext cx="0" cy="20202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728394" y="5847194"/>
            <a:ext cx="126308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 smtClean="0">
                <a:latin typeface="Calibri"/>
                <a:cs typeface="Calibri"/>
              </a:rPr>
              <a:t>30 </a:t>
            </a:r>
            <a:r>
              <a:rPr lang="en-US" sz="2600" b="1" dirty="0" err="1" smtClean="0">
                <a:latin typeface="Calibri"/>
                <a:cs typeface="Calibri"/>
              </a:rPr>
              <a:t>mins</a:t>
            </a:r>
            <a:endParaRPr lang="en-US" sz="2600" b="1" dirty="0">
              <a:latin typeface="Calibri"/>
              <a:cs typeface="Calibri"/>
            </a:endParaRPr>
          </a:p>
        </p:txBody>
      </p:sp>
      <p:sp>
        <p:nvSpPr>
          <p:cNvPr id="29" name="Rectangular Callout 28"/>
          <p:cNvSpPr/>
          <p:nvPr/>
        </p:nvSpPr>
        <p:spPr>
          <a:xfrm>
            <a:off x="6742825" y="4051671"/>
            <a:ext cx="1988080" cy="1298727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latin typeface="Calibri"/>
                <a:cs typeface="Calibri"/>
              </a:rPr>
              <a:t>Time to Execute on</a:t>
            </a:r>
          </a:p>
          <a:p>
            <a:pPr algn="ctr"/>
            <a:r>
              <a:rPr lang="en-US" sz="2200" b="1" dirty="0" smtClean="0">
                <a:latin typeface="Calibri"/>
                <a:cs typeface="Calibri"/>
              </a:rPr>
              <a:t>Entire Dataset</a:t>
            </a:r>
            <a:endParaRPr lang="en-US" sz="2200" b="1" dirty="0">
              <a:latin typeface="Calibri"/>
              <a:cs typeface="Calibri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739837" y="2337709"/>
            <a:ext cx="1680369" cy="3463268"/>
          </a:xfrm>
          <a:prstGeom prst="rect">
            <a:avLst/>
          </a:prstGeom>
          <a:solidFill>
            <a:schemeClr val="accent4">
              <a:lumMod val="20000"/>
              <a:lumOff val="80000"/>
              <a:alpha val="3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34" name="Rectangular Callout 33"/>
          <p:cNvSpPr/>
          <p:nvPr/>
        </p:nvSpPr>
        <p:spPr>
          <a:xfrm>
            <a:off x="3749212" y="2337709"/>
            <a:ext cx="1988080" cy="1298727"/>
          </a:xfrm>
          <a:prstGeom prst="wedgeRectCallout">
            <a:avLst>
              <a:gd name="adj1" fmla="val -60757"/>
              <a:gd name="adj2" fmla="val 9472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latin typeface="Calibri"/>
                <a:cs typeface="Calibri"/>
              </a:rPr>
              <a:t>Interactive</a:t>
            </a:r>
          </a:p>
          <a:p>
            <a:pPr algn="ctr"/>
            <a:r>
              <a:rPr lang="en-US" sz="2200" b="1" dirty="0" smtClean="0">
                <a:latin typeface="Calibri"/>
                <a:cs typeface="Calibri"/>
              </a:rPr>
              <a:t>Queries</a:t>
            </a:r>
            <a:endParaRPr lang="en-US" sz="2200" b="1" dirty="0">
              <a:latin typeface="Calibri"/>
              <a:cs typeface="Calibri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875250" y="5842673"/>
            <a:ext cx="86942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>
                <a:latin typeface="Calibri"/>
                <a:cs typeface="Calibri"/>
              </a:rPr>
              <a:t>2</a:t>
            </a:r>
            <a:r>
              <a:rPr lang="en-US" sz="2600" b="1" dirty="0" smtClean="0">
                <a:latin typeface="Calibri"/>
                <a:cs typeface="Calibri"/>
              </a:rPr>
              <a:t> sec</a:t>
            </a:r>
            <a:endParaRPr lang="en-US" sz="2600" b="1" dirty="0">
              <a:latin typeface="Calibri"/>
              <a:cs typeface="Calibri"/>
            </a:endParaRPr>
          </a:p>
        </p:txBody>
      </p:sp>
      <p:cxnSp>
        <p:nvCxnSpPr>
          <p:cNvPr id="36" name="Straight Connector 35"/>
          <p:cNvCxnSpPr/>
          <p:nvPr/>
        </p:nvCxnSpPr>
        <p:spPr>
          <a:xfrm>
            <a:off x="3420207" y="5754277"/>
            <a:ext cx="0" cy="20202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657780" y="6304002"/>
            <a:ext cx="474214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rgbClr val="000000"/>
                </a:solidFill>
                <a:latin typeface="Calibri"/>
                <a:cs typeface="Calibri"/>
              </a:rPr>
              <a:t>Execution Time (Sample Size)</a:t>
            </a:r>
            <a:endParaRPr lang="en-US" sz="30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445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"/>
    </mc:Choice>
    <mc:Fallback xmlns="">
      <p:transition xmlns:p14="http://schemas.microsoft.com/office/powerpoint/2010/main" spd="slow" advTm="4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Oval 26"/>
          <p:cNvSpPr/>
          <p:nvPr/>
        </p:nvSpPr>
        <p:spPr>
          <a:xfrm>
            <a:off x="7172330" y="5642247"/>
            <a:ext cx="375213" cy="372361"/>
          </a:xfrm>
          <a:prstGeom prst="ellipse">
            <a:avLst/>
          </a:prstGeom>
          <a:solidFill>
            <a:schemeClr val="lt1">
              <a:alpha val="0"/>
            </a:schemeClr>
          </a:solidFill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269952" y="5844267"/>
            <a:ext cx="7143466" cy="0"/>
          </a:xfrm>
          <a:prstGeom prst="line">
            <a:avLst/>
          </a:prstGeom>
          <a:ln w="76200" cmpd="sng"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16200000">
            <a:off x="498241" y="3626289"/>
            <a:ext cx="98942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rgbClr val="000000"/>
                </a:solidFill>
                <a:latin typeface="Calibri"/>
                <a:cs typeface="Calibri"/>
              </a:rPr>
              <a:t>Error</a:t>
            </a:r>
            <a:endParaRPr lang="en-US" sz="30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>
            <a:off x="7359937" y="5728827"/>
            <a:ext cx="0" cy="20202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728394" y="5847194"/>
            <a:ext cx="126308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 smtClean="0">
                <a:latin typeface="Calibri"/>
                <a:cs typeface="Calibri"/>
              </a:rPr>
              <a:t>30 </a:t>
            </a:r>
            <a:r>
              <a:rPr lang="en-US" sz="2600" b="1" dirty="0" err="1" smtClean="0">
                <a:latin typeface="Calibri"/>
                <a:cs typeface="Calibri"/>
              </a:rPr>
              <a:t>mins</a:t>
            </a:r>
            <a:endParaRPr lang="en-US" sz="2600" b="1" dirty="0">
              <a:latin typeface="Calibri"/>
              <a:cs typeface="Calibri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739837" y="2323278"/>
            <a:ext cx="6991068" cy="3506559"/>
            <a:chOff x="1739837" y="1832658"/>
            <a:chExt cx="6991068" cy="3506559"/>
          </a:xfrm>
        </p:grpSpPr>
        <p:sp>
          <p:nvSpPr>
            <p:cNvPr id="21" name="Freeform 20"/>
            <p:cNvSpPr/>
            <p:nvPr/>
          </p:nvSpPr>
          <p:spPr>
            <a:xfrm>
              <a:off x="1919356" y="1832659"/>
              <a:ext cx="5440581" cy="3506558"/>
            </a:xfrm>
            <a:custGeom>
              <a:avLst/>
              <a:gdLst>
                <a:gd name="connsiteX0" fmla="*/ 0 w 5007643"/>
                <a:gd name="connsiteY0" fmla="*/ 0 h 3925042"/>
                <a:gd name="connsiteX1" fmla="*/ 43294 w 5007643"/>
                <a:gd name="connsiteY1" fmla="*/ 937969 h 3925042"/>
                <a:gd name="connsiteX2" fmla="*/ 158744 w 5007643"/>
                <a:gd name="connsiteY2" fmla="*/ 1659484 h 3925042"/>
                <a:gd name="connsiteX3" fmla="*/ 346350 w 5007643"/>
                <a:gd name="connsiteY3" fmla="*/ 2409860 h 3925042"/>
                <a:gd name="connsiteX4" fmla="*/ 533956 w 5007643"/>
                <a:gd name="connsiteY4" fmla="*/ 3044793 h 3925042"/>
                <a:gd name="connsiteX5" fmla="*/ 1212225 w 5007643"/>
                <a:gd name="connsiteY5" fmla="*/ 3520993 h 3925042"/>
                <a:gd name="connsiteX6" fmla="*/ 3593381 w 5007643"/>
                <a:gd name="connsiteY6" fmla="*/ 3838460 h 3925042"/>
                <a:gd name="connsiteX7" fmla="*/ 5007643 w 5007643"/>
                <a:gd name="connsiteY7" fmla="*/ 3925042 h 3925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07643" h="3925042">
                  <a:moveTo>
                    <a:pt x="0" y="0"/>
                  </a:moveTo>
                  <a:cubicBezTo>
                    <a:pt x="8418" y="330694"/>
                    <a:pt x="16837" y="661388"/>
                    <a:pt x="43294" y="937969"/>
                  </a:cubicBezTo>
                  <a:cubicBezTo>
                    <a:pt x="69751" y="1214550"/>
                    <a:pt x="108235" y="1414169"/>
                    <a:pt x="158744" y="1659484"/>
                  </a:cubicBezTo>
                  <a:cubicBezTo>
                    <a:pt x="209253" y="1904799"/>
                    <a:pt x="283815" y="2178975"/>
                    <a:pt x="346350" y="2409860"/>
                  </a:cubicBezTo>
                  <a:cubicBezTo>
                    <a:pt x="408885" y="2640745"/>
                    <a:pt x="389644" y="2859604"/>
                    <a:pt x="533956" y="3044793"/>
                  </a:cubicBezTo>
                  <a:cubicBezTo>
                    <a:pt x="678268" y="3229982"/>
                    <a:pt x="702321" y="3388715"/>
                    <a:pt x="1212225" y="3520993"/>
                  </a:cubicBezTo>
                  <a:cubicBezTo>
                    <a:pt x="1722129" y="3653271"/>
                    <a:pt x="2960811" y="3771119"/>
                    <a:pt x="3593381" y="3838460"/>
                  </a:cubicBezTo>
                  <a:cubicBezTo>
                    <a:pt x="4225951" y="3905801"/>
                    <a:pt x="5007643" y="3925042"/>
                    <a:pt x="5007643" y="3925042"/>
                  </a:cubicBezTo>
                </a:path>
              </a:pathLst>
            </a:custGeom>
            <a:ln w="76200" cmpd="sng">
              <a:solidFill>
                <a:srgbClr val="3366FF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29" name="Rectangular Callout 28"/>
            <p:cNvSpPr/>
            <p:nvPr/>
          </p:nvSpPr>
          <p:spPr>
            <a:xfrm>
              <a:off x="6742825" y="3546621"/>
              <a:ext cx="1988080" cy="1298727"/>
            </a:xfrm>
            <a:prstGeom prst="wedgeRectCallo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b="1" dirty="0" smtClean="0">
                  <a:latin typeface="Calibri"/>
                  <a:cs typeface="Calibri"/>
                </a:rPr>
                <a:t>Time to Execute on</a:t>
              </a:r>
            </a:p>
            <a:p>
              <a:pPr algn="ctr"/>
              <a:r>
                <a:rPr lang="en-US" sz="2200" b="1" dirty="0" smtClean="0">
                  <a:latin typeface="Calibri"/>
                  <a:cs typeface="Calibri"/>
                </a:rPr>
                <a:t>Entire Dataset</a:t>
              </a:r>
              <a:endParaRPr lang="en-US" sz="2200" b="1" dirty="0">
                <a:latin typeface="Calibri"/>
                <a:cs typeface="Calibri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1739837" y="1832658"/>
              <a:ext cx="1680369" cy="3430999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41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34" name="Rectangular Callout 33"/>
            <p:cNvSpPr/>
            <p:nvPr/>
          </p:nvSpPr>
          <p:spPr>
            <a:xfrm>
              <a:off x="3749212" y="1832659"/>
              <a:ext cx="1988080" cy="1298727"/>
            </a:xfrm>
            <a:prstGeom prst="wedgeRectCallout">
              <a:avLst>
                <a:gd name="adj1" fmla="val -60757"/>
                <a:gd name="adj2" fmla="val 9472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b="1" dirty="0" smtClean="0">
                  <a:latin typeface="Calibri"/>
                  <a:cs typeface="Calibri"/>
                </a:rPr>
                <a:t>Interactive</a:t>
              </a:r>
            </a:p>
            <a:p>
              <a:pPr algn="ctr"/>
              <a:r>
                <a:rPr lang="en-US" sz="2200" b="1" dirty="0" smtClean="0">
                  <a:latin typeface="Calibri"/>
                  <a:cs typeface="Calibri"/>
                </a:rPr>
                <a:t>Queries</a:t>
              </a:r>
              <a:endParaRPr lang="en-US" sz="2200" b="1" dirty="0">
                <a:latin typeface="Calibri"/>
                <a:cs typeface="Calibri"/>
              </a:endParaRP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2875250" y="5842673"/>
            <a:ext cx="86942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>
                <a:latin typeface="Calibri"/>
                <a:cs typeface="Calibri"/>
              </a:rPr>
              <a:t>2</a:t>
            </a:r>
            <a:r>
              <a:rPr lang="en-US" sz="2600" b="1" dirty="0" smtClean="0">
                <a:latin typeface="Calibri"/>
                <a:cs typeface="Calibri"/>
              </a:rPr>
              <a:t> sec</a:t>
            </a:r>
            <a:endParaRPr lang="en-US" sz="2600" b="1" dirty="0">
              <a:latin typeface="Calibri"/>
              <a:cs typeface="Calibri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1515281" y="5353647"/>
            <a:ext cx="6219868" cy="0"/>
          </a:xfrm>
          <a:prstGeom prst="line">
            <a:avLst/>
          </a:prstGeom>
          <a:ln w="57150" cmpd="sng"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8" name="Left Brace 17"/>
          <p:cNvSpPr/>
          <p:nvPr/>
        </p:nvSpPr>
        <p:spPr>
          <a:xfrm>
            <a:off x="1286681" y="5411941"/>
            <a:ext cx="228600" cy="304800"/>
          </a:xfrm>
          <a:prstGeom prst="leftBrace">
            <a:avLst/>
          </a:prstGeom>
          <a:ln w="6350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793720" y="5564341"/>
            <a:ext cx="420806" cy="435838"/>
          </a:xfrm>
          <a:prstGeom prst="straightConnector1">
            <a:avLst/>
          </a:prstGeom>
          <a:ln w="63500"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420207" y="5754277"/>
            <a:ext cx="0" cy="20202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1667683" y="1832647"/>
            <a:ext cx="0" cy="4444530"/>
          </a:xfrm>
          <a:prstGeom prst="line">
            <a:avLst/>
          </a:prstGeom>
          <a:ln w="76200" cmpd="sng"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533468" cy="1143000"/>
          </a:xfrm>
        </p:spPr>
        <p:txBody>
          <a:bodyPr>
            <a:noAutofit/>
          </a:bodyPr>
          <a:lstStyle/>
          <a:p>
            <a:pPr algn="l"/>
            <a:r>
              <a:rPr lang="en-US" b="1" dirty="0" smtClean="0">
                <a:latin typeface="Calibri"/>
                <a:cs typeface="Calibri"/>
              </a:rPr>
              <a:t>Speed/Accuracy Trade-off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28600" y="5886496"/>
            <a:ext cx="20641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b="1" dirty="0" smtClean="0">
                <a:solidFill>
                  <a:schemeClr val="accent2"/>
                </a:solidFill>
                <a:latin typeface="Calibri"/>
                <a:cs typeface="Calibri"/>
              </a:rPr>
              <a:t>Pre-Existing</a:t>
            </a:r>
          </a:p>
          <a:p>
            <a:pPr algn="ctr"/>
            <a:r>
              <a:rPr lang="en-US" sz="3000" b="1" dirty="0" smtClean="0">
                <a:solidFill>
                  <a:schemeClr val="accent2"/>
                </a:solidFill>
                <a:latin typeface="Calibri"/>
                <a:cs typeface="Calibri"/>
              </a:rPr>
              <a:t>Noise</a:t>
            </a:r>
            <a:endParaRPr lang="en-US" sz="3000" b="1" dirty="0">
              <a:solidFill>
                <a:schemeClr val="accent2"/>
              </a:solidFill>
              <a:latin typeface="Calibri"/>
              <a:cs typeface="Calibri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657780" y="6304002"/>
            <a:ext cx="474214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rgbClr val="000000"/>
                </a:solidFill>
                <a:latin typeface="Calibri"/>
                <a:cs typeface="Calibri"/>
              </a:rPr>
              <a:t>Execution Time (Sample Size)</a:t>
            </a:r>
            <a:endParaRPr lang="en-US" sz="30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926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"/>
    </mc:Choice>
    <mc:Fallback xmlns="">
      <p:transition xmlns:p14="http://schemas.microsoft.com/office/powerpoint/2010/main" spd="slow" advTm="4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643E-6 -2.38073E-6 L -1.38643E-6 -0.0673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8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297" y="2971800"/>
            <a:ext cx="1701800" cy="1701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3689" y="3282950"/>
            <a:ext cx="1778000" cy="10541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72017" y="4953000"/>
            <a:ext cx="17633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>
                <a:latin typeface="Calibri"/>
                <a:cs typeface="Calibri"/>
              </a:rPr>
              <a:t>Hard Disks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21990" y="2067580"/>
            <a:ext cx="1688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3366FF"/>
                </a:solidFill>
                <a:latin typeface="Calibri"/>
                <a:cs typeface="Calibri"/>
              </a:rPr>
              <a:t>½ - 1 Hour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913689" y="2067580"/>
            <a:ext cx="21081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3366FF"/>
                </a:solidFill>
                <a:latin typeface="Calibri"/>
                <a:cs typeface="Calibri"/>
              </a:rPr>
              <a:t>1 - 5 Minutes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315200" y="2067580"/>
            <a:ext cx="14854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3366FF"/>
                </a:solidFill>
                <a:latin typeface="Calibri"/>
                <a:cs typeface="Calibri"/>
              </a:rPr>
              <a:t>1 second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594647" y="3025170"/>
            <a:ext cx="7551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 smtClean="0">
                <a:latin typeface="Calibri"/>
                <a:cs typeface="Calibri"/>
              </a:rPr>
              <a:t>?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2567489" y="3810000"/>
            <a:ext cx="10668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5996489" y="3810000"/>
            <a:ext cx="10668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913689" y="4953000"/>
            <a:ext cx="17276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Calibri"/>
                <a:cs typeface="Calibri"/>
              </a:rPr>
              <a:t>Memory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26317" y="533400"/>
            <a:ext cx="8961075" cy="1092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500" b="1" dirty="0">
                <a:latin typeface="Calibri"/>
                <a:cs typeface="Calibri"/>
              </a:rPr>
              <a:t>1</a:t>
            </a:r>
            <a:r>
              <a:rPr lang="en-US" sz="6500" b="1" dirty="0" smtClean="0">
                <a:latin typeface="Calibri"/>
                <a:cs typeface="Calibri"/>
              </a:rPr>
              <a:t>00 TB on 1000 machines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39210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7864"/>
    </mc:Choice>
    <mc:Fallback xmlns="">
      <p:transition xmlns:p14="http://schemas.microsoft.com/office/powerpoint/2010/main" advTm="57864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  <p:bldP spid="12" grpId="0"/>
      <p:bldP spid="13" grpId="0"/>
      <p:bldP spid="1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4600"/>
            <a:ext cx="8229600" cy="1143000"/>
          </a:xfrm>
        </p:spPr>
        <p:txBody>
          <a:bodyPr/>
          <a:lstStyle/>
          <a:p>
            <a:pPr algn="just"/>
            <a:r>
              <a:rPr lang="en-US" dirty="0" smtClean="0">
                <a:solidFill>
                  <a:srgbClr val="FF0000"/>
                </a:solidFill>
              </a:rPr>
              <a:t>Where do you want to be on the curve ?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417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>
            <a:normAutofit fontScale="90000"/>
          </a:bodyPr>
          <a:lstStyle/>
          <a:p>
            <a:pPr algn="just"/>
            <a:r>
              <a:rPr lang="en-US" b="1" dirty="0" smtClean="0">
                <a:latin typeface="Calibri"/>
                <a:cs typeface="Calibri"/>
              </a:rPr>
              <a:t>Sampling Vs </a:t>
            </a:r>
            <a:r>
              <a:rPr lang="en-US" dirty="0" smtClean="0">
                <a:latin typeface="Calibri"/>
                <a:cs typeface="Calibri"/>
              </a:rPr>
              <a:t>No Sampling on 100 Machines</a:t>
            </a:r>
            <a:endParaRPr lang="en-US" b="1" dirty="0">
              <a:latin typeface="Calibri"/>
              <a:cs typeface="Calibri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7267710"/>
              </p:ext>
            </p:extLst>
          </p:nvPr>
        </p:nvGraphicFramePr>
        <p:xfrm>
          <a:off x="461792" y="1506756"/>
          <a:ext cx="7948449" cy="480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47823" y="5959385"/>
            <a:ext cx="340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1</a:t>
            </a:r>
            <a:endParaRPr lang="en-US" dirty="0" smtClean="0">
              <a:latin typeface="Calibri"/>
              <a:cs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76392" y="5955335"/>
            <a:ext cx="663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10</a:t>
            </a:r>
            <a:r>
              <a:rPr lang="en-US" baseline="30000" dirty="0" smtClean="0">
                <a:latin typeface="Calibri"/>
                <a:cs typeface="Calibri"/>
              </a:rPr>
              <a:t>-1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043192" y="5959800"/>
            <a:ext cx="663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10</a:t>
            </a:r>
            <a:r>
              <a:rPr lang="en-US" baseline="30000" dirty="0" smtClean="0">
                <a:latin typeface="Calibri"/>
                <a:cs typeface="Calibri"/>
              </a:rPr>
              <a:t>-2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162543" y="5959800"/>
            <a:ext cx="663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10</a:t>
            </a:r>
            <a:r>
              <a:rPr lang="en-US" baseline="30000" dirty="0" smtClean="0">
                <a:latin typeface="Calibri"/>
                <a:cs typeface="Calibri"/>
              </a:rPr>
              <a:t>-3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252992" y="5959800"/>
            <a:ext cx="663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10</a:t>
            </a:r>
            <a:r>
              <a:rPr lang="en-US" baseline="30000" dirty="0" smtClean="0">
                <a:latin typeface="Calibri"/>
                <a:cs typeface="Calibri"/>
              </a:rPr>
              <a:t>-4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319792" y="5959800"/>
            <a:ext cx="663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10</a:t>
            </a:r>
            <a:r>
              <a:rPr lang="en-US" baseline="30000" dirty="0" smtClean="0">
                <a:latin typeface="Calibri"/>
                <a:cs typeface="Calibri"/>
              </a:rPr>
              <a:t>-5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259873" y="6307356"/>
            <a:ext cx="457814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latin typeface="Calibri"/>
                <a:cs typeface="Calibri"/>
              </a:rPr>
              <a:t>Fraction  of full data (10TB)</a:t>
            </a:r>
          </a:p>
        </p:txBody>
      </p:sp>
      <p:sp>
        <p:nvSpPr>
          <p:cNvPr id="13" name="TextBox 12"/>
          <p:cNvSpPr txBox="1"/>
          <p:nvPr/>
        </p:nvSpPr>
        <p:spPr>
          <a:xfrm rot="16200000">
            <a:off x="-1906187" y="3553075"/>
            <a:ext cx="444765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 smtClean="0">
                <a:latin typeface="Calibri"/>
                <a:cs typeface="Calibri"/>
              </a:rPr>
              <a:t>Query Response Time (Seconds)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823992" y="5045400"/>
            <a:ext cx="600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10</a:t>
            </a:r>
            <a:r>
              <a:rPr lang="en-US" baseline="30000" dirty="0">
                <a:solidFill>
                  <a:srgbClr val="000000"/>
                </a:solidFill>
                <a:latin typeface="Calibri"/>
                <a:cs typeface="Calibri"/>
              </a:rPr>
              <a:t>2</a:t>
            </a:r>
            <a:endParaRPr lang="en-US" baseline="30000" dirty="0" smtClean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604792" y="1336943"/>
            <a:ext cx="808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1020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043192" y="5421935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18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192585" y="5421935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13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35585" y="5426400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10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497355" y="5426400"/>
            <a:ext cx="340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8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 flipH="1" flipV="1">
            <a:off x="2671592" y="1611935"/>
            <a:ext cx="20844" cy="3895131"/>
          </a:xfrm>
          <a:prstGeom prst="straightConnector1">
            <a:avLst/>
          </a:prstGeom>
          <a:ln w="57150" cmpd="sng">
            <a:solidFill>
              <a:schemeClr val="accent2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Line Callout 1 (Border and Accent Bar) 30"/>
          <p:cNvSpPr/>
          <p:nvPr/>
        </p:nvSpPr>
        <p:spPr>
          <a:xfrm>
            <a:off x="5828732" y="2590801"/>
            <a:ext cx="2503616" cy="838199"/>
          </a:xfrm>
          <a:prstGeom prst="accentBorderCallout1">
            <a:avLst>
              <a:gd name="adj1" fmla="val 18750"/>
              <a:gd name="adj2" fmla="val -8333"/>
              <a:gd name="adj3" fmla="val -12470"/>
              <a:gd name="adj4" fmla="val -81006"/>
            </a:avLst>
          </a:prstGeom>
          <a:solidFill>
            <a:schemeClr val="bg2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Calibri"/>
                <a:cs typeface="Calibri"/>
              </a:rPr>
              <a:t>10x</a:t>
            </a:r>
            <a:r>
              <a:rPr lang="en-US" sz="2000" dirty="0">
                <a:latin typeface="Calibri"/>
                <a:cs typeface="Calibri"/>
              </a:rPr>
              <a:t> as response time</a:t>
            </a:r>
          </a:p>
          <a:p>
            <a:pPr algn="ctr"/>
            <a:r>
              <a:rPr lang="en-US" sz="2000" dirty="0">
                <a:latin typeface="Calibri"/>
                <a:cs typeface="Calibri"/>
              </a:rPr>
              <a:t>is dominated by I/O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1434647" y="1404374"/>
            <a:ext cx="2205208" cy="5327450"/>
          </a:xfrm>
          <a:prstGeom prst="rect">
            <a:avLst/>
          </a:prstGeom>
          <a:solidFill>
            <a:schemeClr val="bg2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26482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2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b="1" dirty="0" smtClean="0">
                <a:latin typeface="Calibri"/>
                <a:cs typeface="Calibri"/>
              </a:rPr>
              <a:t>Sampling Vs </a:t>
            </a:r>
            <a:r>
              <a:rPr lang="en-US" dirty="0" smtClean="0">
                <a:latin typeface="Calibri"/>
                <a:cs typeface="Calibri"/>
              </a:rPr>
              <a:t>No Sampling</a:t>
            </a:r>
            <a:endParaRPr lang="en-US" b="1" dirty="0">
              <a:latin typeface="Calibri"/>
              <a:cs typeface="Calibri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0228293"/>
              </p:ext>
            </p:extLst>
          </p:nvPr>
        </p:nvGraphicFramePr>
        <p:xfrm>
          <a:off x="461792" y="1387800"/>
          <a:ext cx="7948449" cy="480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47823" y="5959385"/>
            <a:ext cx="340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1</a:t>
            </a:r>
            <a:endParaRPr lang="en-US" dirty="0" smtClean="0">
              <a:latin typeface="Calibri"/>
              <a:cs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76392" y="5955335"/>
            <a:ext cx="663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10</a:t>
            </a:r>
            <a:r>
              <a:rPr lang="en-US" baseline="30000" dirty="0" smtClean="0">
                <a:latin typeface="Calibri"/>
                <a:cs typeface="Calibri"/>
              </a:rPr>
              <a:t>-1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043192" y="5959800"/>
            <a:ext cx="663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10</a:t>
            </a:r>
            <a:r>
              <a:rPr lang="en-US" baseline="30000" dirty="0" smtClean="0">
                <a:latin typeface="Calibri"/>
                <a:cs typeface="Calibri"/>
              </a:rPr>
              <a:t>-2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162543" y="5959800"/>
            <a:ext cx="663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10</a:t>
            </a:r>
            <a:r>
              <a:rPr lang="en-US" baseline="30000" dirty="0" smtClean="0">
                <a:latin typeface="Calibri"/>
                <a:cs typeface="Calibri"/>
              </a:rPr>
              <a:t>-3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252992" y="5959800"/>
            <a:ext cx="663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10</a:t>
            </a:r>
            <a:r>
              <a:rPr lang="en-US" baseline="30000" dirty="0" smtClean="0">
                <a:latin typeface="Calibri"/>
                <a:cs typeface="Calibri"/>
              </a:rPr>
              <a:t>-4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319792" y="5959800"/>
            <a:ext cx="663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10</a:t>
            </a:r>
            <a:r>
              <a:rPr lang="en-US" baseline="30000" dirty="0" smtClean="0">
                <a:latin typeface="Calibri"/>
                <a:cs typeface="Calibri"/>
              </a:rPr>
              <a:t>-5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259873" y="6307356"/>
            <a:ext cx="36205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latin typeface="Calibri"/>
                <a:cs typeface="Calibri"/>
              </a:rPr>
              <a:t>Fraction  of full data</a:t>
            </a:r>
          </a:p>
        </p:txBody>
      </p:sp>
      <p:sp>
        <p:nvSpPr>
          <p:cNvPr id="13" name="TextBox 12"/>
          <p:cNvSpPr txBox="1"/>
          <p:nvPr/>
        </p:nvSpPr>
        <p:spPr>
          <a:xfrm rot="16200000">
            <a:off x="-1906187" y="3553075"/>
            <a:ext cx="444765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 smtClean="0">
                <a:latin typeface="Calibri"/>
                <a:cs typeface="Calibri"/>
              </a:rPr>
              <a:t>Query Response Time (Seconds)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823992" y="5045400"/>
            <a:ext cx="6526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103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04792" y="1235400"/>
            <a:ext cx="808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1020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043192" y="5421935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18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192585" y="5421935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13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35585" y="5426400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10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497355" y="5426400"/>
            <a:ext cx="340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8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743747" y="4670730"/>
            <a:ext cx="11509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  <a:latin typeface="Calibri"/>
                <a:cs typeface="Calibri"/>
              </a:rPr>
              <a:t>(0.02%)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3814592" y="4964735"/>
            <a:ext cx="4341780" cy="466130"/>
            <a:chOff x="3352800" y="5253335"/>
            <a:chExt cx="4341780" cy="466130"/>
          </a:xfrm>
        </p:grpSpPr>
        <p:sp>
          <p:nvSpPr>
            <p:cNvPr id="36" name="TextBox 35"/>
            <p:cNvSpPr txBox="1"/>
            <p:nvPr/>
          </p:nvSpPr>
          <p:spPr>
            <a:xfrm>
              <a:off x="3352800" y="5257800"/>
              <a:ext cx="11509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008000"/>
                  </a:solidFill>
                  <a:latin typeface="Calibri"/>
                  <a:cs typeface="Calibri"/>
                </a:rPr>
                <a:t>(0.07%)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572000" y="5257800"/>
              <a:ext cx="9949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008000"/>
                  </a:solidFill>
                  <a:latin typeface="Calibri"/>
                  <a:cs typeface="Calibri"/>
                </a:rPr>
                <a:t>(1.1%)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638800" y="5257800"/>
              <a:ext cx="9949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008000"/>
                  </a:solidFill>
                  <a:latin typeface="Calibri"/>
                  <a:cs typeface="Calibri"/>
                </a:rPr>
                <a:t>(3.4%)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6781800" y="5253335"/>
              <a:ext cx="91278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008000"/>
                  </a:solidFill>
                  <a:latin typeface="Calibri"/>
                  <a:cs typeface="Calibri"/>
                </a:rPr>
                <a:t>(11%)</a:t>
              </a:r>
            </a:p>
          </p:txBody>
        </p:sp>
      </p:grpSp>
      <p:sp>
        <p:nvSpPr>
          <p:cNvPr id="33" name="Line Callout 1 (Border and Accent Bar) 32"/>
          <p:cNvSpPr/>
          <p:nvPr/>
        </p:nvSpPr>
        <p:spPr>
          <a:xfrm>
            <a:off x="6042790" y="3403600"/>
            <a:ext cx="1700411" cy="533400"/>
          </a:xfrm>
          <a:prstGeom prst="accentBorderCallout1">
            <a:avLst>
              <a:gd name="adj1" fmla="val 18750"/>
              <a:gd name="adj2" fmla="val -8333"/>
              <a:gd name="adj3" fmla="val 289692"/>
              <a:gd name="adj4" fmla="val -94913"/>
            </a:avLst>
          </a:prstGeom>
          <a:solidFill>
            <a:schemeClr val="bg2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latin typeface="Calibri"/>
                <a:cs typeface="Calibri"/>
              </a:rPr>
              <a:t>Error Bars</a:t>
            </a:r>
            <a:endParaRPr lang="en-US" sz="2000" dirty="0">
              <a:latin typeface="Calibri"/>
              <a:cs typeface="Calibri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097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612" y="1066800"/>
            <a:ext cx="8229600" cy="5257800"/>
          </a:xfrm>
        </p:spPr>
        <p:txBody>
          <a:bodyPr/>
          <a:lstStyle/>
          <a:p>
            <a:pPr algn="just"/>
            <a:r>
              <a:rPr lang="en-US" dirty="0" smtClean="0"/>
              <a:t>Okay, so you can tolerate errors… </a:t>
            </a:r>
            <a:br>
              <a:rPr lang="en-US" dirty="0" smtClean="0"/>
            </a:br>
            <a:r>
              <a:rPr lang="en-US" sz="3200" dirty="0" smtClean="0">
                <a:solidFill>
                  <a:srgbClr val="FF0000"/>
                </a:solidFill>
              </a:rPr>
              <a:t>What are some of the fundamental challenges ?</a:t>
            </a:r>
            <a:br>
              <a:rPr lang="en-US" sz="3200" dirty="0" smtClean="0">
                <a:solidFill>
                  <a:srgbClr val="FF0000"/>
                </a:solidFill>
              </a:rPr>
            </a:br>
            <a:r>
              <a:rPr lang="en-US" sz="3200" dirty="0" smtClean="0">
                <a:solidFill>
                  <a:srgbClr val="FF0000"/>
                </a:solidFill>
              </a:rPr>
              <a:t/>
            </a:r>
            <a:br>
              <a:rPr lang="en-US" sz="3200" dirty="0" smtClean="0">
                <a:solidFill>
                  <a:srgbClr val="FF0000"/>
                </a:solidFill>
              </a:rPr>
            </a:br>
            <a:r>
              <a:rPr lang="en-US" sz="3200" b="0" dirty="0" smtClean="0"/>
              <a:t>What types of Sample to create ? (</a:t>
            </a:r>
            <a:r>
              <a:rPr lang="en-US" sz="3200" b="0" dirty="0"/>
              <a:t>c</a:t>
            </a:r>
            <a:r>
              <a:rPr lang="en-US" sz="3200" b="0" dirty="0" smtClean="0"/>
              <a:t>annot Sample everything)</a:t>
            </a:r>
            <a:r>
              <a:rPr lang="en-US" sz="3200" b="0" dirty="0"/>
              <a:t/>
            </a:r>
            <a:br>
              <a:rPr lang="en-US" sz="3200" b="0" dirty="0"/>
            </a:br>
            <a:r>
              <a:rPr lang="en-US" sz="3200" dirty="0" smtClean="0">
                <a:solidFill>
                  <a:srgbClr val="3362FF"/>
                </a:solidFill>
              </a:rPr>
              <a:t>This boils to :</a:t>
            </a:r>
            <a:r>
              <a:rPr lang="en-US" sz="3200" b="0" dirty="0" smtClean="0"/>
              <a:t> </a:t>
            </a:r>
            <a:r>
              <a:rPr lang="en-US" sz="3200" dirty="0" smtClean="0"/>
              <a:t>What is our assumption on the nature of future query workload ?</a:t>
            </a:r>
            <a:br>
              <a:rPr lang="en-US" sz="3200" dirty="0" smtClean="0"/>
            </a:br>
            <a:r>
              <a:rPr lang="en-US" sz="3200" b="0" dirty="0"/>
              <a:t/>
            </a:r>
            <a:br>
              <a:rPr lang="en-US" sz="3200" b="0" dirty="0"/>
            </a:br>
            <a:endParaRPr lang="en-US" sz="3200" b="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620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5024" y="1066800"/>
            <a:ext cx="8229600" cy="3962400"/>
          </a:xfrm>
        </p:spPr>
        <p:txBody>
          <a:bodyPr/>
          <a:lstStyle/>
          <a:p>
            <a:pPr algn="just"/>
            <a:r>
              <a:rPr lang="en-US" u="sng" dirty="0" smtClean="0"/>
              <a:t>Usual Assumption:</a:t>
            </a:r>
            <a:r>
              <a:rPr lang="en-US" dirty="0" smtClean="0"/>
              <a:t> </a:t>
            </a:r>
            <a:r>
              <a:rPr lang="en-US" b="0" dirty="0" smtClean="0"/>
              <a:t>Future queries are </a:t>
            </a:r>
            <a:r>
              <a:rPr lang="en-US" dirty="0" smtClean="0">
                <a:solidFill>
                  <a:srgbClr val="FF0000"/>
                </a:solidFill>
              </a:rPr>
              <a:t>SIMILAR </a:t>
            </a:r>
            <a:r>
              <a:rPr lang="en-US" b="0" dirty="0" smtClean="0"/>
              <a:t>to past queries.</a:t>
            </a:r>
            <a:br>
              <a:rPr lang="en-US" b="0" dirty="0" smtClean="0"/>
            </a:br>
            <a:r>
              <a:rPr lang="en-US" b="0" dirty="0" smtClean="0"/>
              <a:t/>
            </a:r>
            <a:br>
              <a:rPr lang="en-US" b="0" dirty="0" smtClean="0"/>
            </a:br>
            <a:r>
              <a:rPr lang="en-US" dirty="0" smtClean="0">
                <a:solidFill>
                  <a:srgbClr val="3366FF"/>
                </a:solidFill>
              </a:rPr>
              <a:t>What is Similarity ?</a:t>
            </a:r>
            <a:br>
              <a:rPr lang="en-US" dirty="0" smtClean="0">
                <a:solidFill>
                  <a:srgbClr val="3366FF"/>
                </a:solidFill>
              </a:rPr>
            </a:br>
            <a:r>
              <a:rPr lang="en-US" sz="2800" dirty="0" smtClean="0"/>
              <a:t>( Choosing the wrong notion has a heavy penalty : Under / Over fitting 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195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Workload Taxonomy</a:t>
            </a:r>
            <a:endParaRPr lang="en-US" dirty="0"/>
          </a:p>
        </p:txBody>
      </p:sp>
      <p:pic>
        <p:nvPicPr>
          <p:cNvPr id="4" name="Picture 3" descr="workload taxonom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97100"/>
            <a:ext cx="9144000" cy="245234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6891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482"/>
            <a:ext cx="9144000" cy="114300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Predictable QCS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066800"/>
            <a:ext cx="8229600" cy="5562600"/>
          </a:xfrm>
        </p:spPr>
        <p:txBody>
          <a:bodyPr/>
          <a:lstStyle/>
          <a:p>
            <a:pPr marL="457200" indent="-457200" algn="just">
              <a:buFont typeface="Arial"/>
              <a:buChar char="•"/>
            </a:pPr>
            <a:r>
              <a:rPr lang="en-US" dirty="0" smtClean="0"/>
              <a:t>Fits well on the model of exploratory queries. (Queries are usually distinct but most will use the same column)</a:t>
            </a:r>
          </a:p>
          <a:p>
            <a:pPr marL="457200" indent="-457200" algn="just">
              <a:buFont typeface="Arial"/>
              <a:buChar char="•"/>
            </a:pPr>
            <a:r>
              <a:rPr lang="en-US" dirty="0" smtClean="0"/>
              <a:t>What kind of videos are popular for a region ?</a:t>
            </a:r>
          </a:p>
          <a:p>
            <a:pPr marL="342900" lvl="2" indent="0" algn="just"/>
            <a:r>
              <a:rPr lang="en-US" dirty="0" smtClean="0"/>
              <a:t> Require looking at data from thousands of videos and hundreds of geographical regions. However fixed column sets : “video titles” </a:t>
            </a:r>
            <a:r>
              <a:rPr lang="en-US" b="1" dirty="0" smtClean="0"/>
              <a:t>(for grouping) </a:t>
            </a:r>
            <a:r>
              <a:rPr lang="en-US" dirty="0" smtClean="0"/>
              <a:t>and “viewer location” </a:t>
            </a:r>
            <a:r>
              <a:rPr lang="en-US" b="1" dirty="0" smtClean="0"/>
              <a:t>(for filtering)</a:t>
            </a:r>
            <a:r>
              <a:rPr lang="en-US" dirty="0" smtClean="0"/>
              <a:t>.</a:t>
            </a:r>
          </a:p>
          <a:p>
            <a:pPr marL="457200" indent="-457200" algn="just">
              <a:buFont typeface="Arial"/>
              <a:buChar char="•"/>
            </a:pPr>
            <a:r>
              <a:rPr lang="en-US" dirty="0" smtClean="0"/>
              <a:t>Backed by empirical evidence from Conviva &amp; Facebook. </a:t>
            </a:r>
            <a:r>
              <a:rPr lang="en-US" b="1" dirty="0" smtClean="0">
                <a:solidFill>
                  <a:srgbClr val="37934C"/>
                </a:solidFill>
              </a:rPr>
              <a:t>Key reason for BlinkDB efficiency. </a:t>
            </a:r>
            <a:r>
              <a:rPr lang="en-US" dirty="0" smtClean="0"/>
              <a:t>( Lots of work in Database theory)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0637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qc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41500"/>
            <a:ext cx="9144000" cy="317477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510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pPr algn="ctr"/>
            <a:r>
              <a:rPr lang="en-US" dirty="0" smtClean="0"/>
              <a:t>BlinkDB Overview </a:t>
            </a:r>
            <a:endParaRPr lang="en-US" dirty="0"/>
          </a:p>
        </p:txBody>
      </p:sp>
      <p:pic>
        <p:nvPicPr>
          <p:cNvPr id="4" name="Picture 3" descr="blinkdbovervie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752600"/>
            <a:ext cx="7602605" cy="47879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5606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sz="6500" dirty="0" smtClean="0"/>
              <a:t>What is BlinkDB?</a:t>
            </a:r>
            <a:endParaRPr lang="en-US" sz="65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458200" cy="5105400"/>
          </a:xfrm>
        </p:spPr>
        <p:txBody>
          <a:bodyPr/>
          <a:lstStyle/>
          <a:p>
            <a:pPr marL="0" indent="0"/>
            <a:r>
              <a:rPr lang="en-US" sz="3000" dirty="0"/>
              <a:t>A</a:t>
            </a:r>
            <a:r>
              <a:rPr lang="en-US" sz="3000" dirty="0" smtClean="0"/>
              <a:t> framework built on Shark and Spark that … </a:t>
            </a:r>
          </a:p>
          <a:p>
            <a:pPr marL="457200" indent="-457200">
              <a:buFont typeface="Lucida Grande"/>
              <a:buChar char="-"/>
            </a:pPr>
            <a:r>
              <a:rPr lang="en-US" sz="3000" dirty="0"/>
              <a:t>C</a:t>
            </a:r>
            <a:r>
              <a:rPr lang="en-US" sz="3000" dirty="0" smtClean="0"/>
              <a:t>reates and maintains a variety of </a:t>
            </a:r>
            <a:r>
              <a:rPr lang="en-US" sz="3000" b="1" dirty="0" smtClean="0"/>
              <a:t>offline</a:t>
            </a:r>
            <a:r>
              <a:rPr lang="en-US" sz="3000" dirty="0" smtClean="0"/>
              <a:t> samples from underlying data.</a:t>
            </a:r>
          </a:p>
          <a:p>
            <a:pPr marL="457200" indent="-457200">
              <a:buFont typeface="Lucida Grande"/>
              <a:buChar char="-"/>
            </a:pPr>
            <a:r>
              <a:rPr lang="en-US" sz="3000" dirty="0"/>
              <a:t>R</a:t>
            </a:r>
            <a:r>
              <a:rPr lang="en-US" sz="3000" dirty="0" smtClean="0"/>
              <a:t>eturns fast, approximate answers with error bars by executing queries on samples of data ( Runtime </a:t>
            </a:r>
            <a:r>
              <a:rPr lang="en-US" sz="3000" b="1" dirty="0" smtClean="0"/>
              <a:t>Error Latency Profile </a:t>
            </a:r>
            <a:r>
              <a:rPr lang="en-US" sz="3000" dirty="0" smtClean="0"/>
              <a:t>for Sample selection )</a:t>
            </a:r>
          </a:p>
          <a:p>
            <a:pPr marL="457200" indent="-457200">
              <a:buFont typeface="Lucida Grande"/>
              <a:buChar char="-"/>
            </a:pPr>
            <a:r>
              <a:rPr lang="en-US" sz="3000" dirty="0"/>
              <a:t>V</a:t>
            </a:r>
            <a:r>
              <a:rPr lang="en-US" sz="3000" dirty="0" smtClean="0"/>
              <a:t>erifies the correctness of the error bars that it returns at runtime.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1000" y="2133600"/>
            <a:ext cx="8458200" cy="1143000"/>
          </a:xfrm>
          <a:prstGeom prst="rect">
            <a:avLst/>
          </a:prstGeom>
          <a:solidFill>
            <a:schemeClr val="lt1">
              <a:alpha val="0"/>
            </a:schemeClr>
          </a:solidFill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663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adoo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35528"/>
            <a:ext cx="2629322" cy="1879600"/>
          </a:xfrm>
          <a:prstGeom prst="rect">
            <a:avLst/>
          </a:prstGeom>
        </p:spPr>
      </p:pic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627813835"/>
              </p:ext>
            </p:extLst>
          </p:nvPr>
        </p:nvGraphicFramePr>
        <p:xfrm>
          <a:off x="2609899" y="3733800"/>
          <a:ext cx="1309417" cy="1066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 descr="spark-logo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3645647"/>
            <a:ext cx="1937260" cy="1028700"/>
          </a:xfrm>
          <a:prstGeom prst="rect">
            <a:avLst/>
          </a:prstGeom>
        </p:spPr>
      </p:pic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125028886"/>
              </p:ext>
            </p:extLst>
          </p:nvPr>
        </p:nvGraphicFramePr>
        <p:xfrm>
          <a:off x="6506883" y="3733800"/>
          <a:ext cx="1309417" cy="11579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8099889" y="3344493"/>
            <a:ext cx="8917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>
                <a:latin typeface="Calibri"/>
                <a:cs typeface="Calibri"/>
              </a:rPr>
              <a:t>?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1600200"/>
            <a:ext cx="8229600" cy="1143000"/>
          </a:xfrm>
        </p:spPr>
        <p:txBody>
          <a:bodyPr/>
          <a:lstStyle/>
          <a:p>
            <a:pPr algn="ctr"/>
            <a:r>
              <a:rPr lang="en-US" dirty="0" smtClean="0"/>
              <a:t>Better and Faster Frameworks ?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500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282" y="2819400"/>
            <a:ext cx="8229600" cy="1143000"/>
          </a:xfrm>
        </p:spPr>
        <p:txBody>
          <a:bodyPr/>
          <a:lstStyle/>
          <a:p>
            <a:pPr algn="ctr"/>
            <a:r>
              <a:rPr lang="en-US" dirty="0" smtClean="0"/>
              <a:t>1) Sample Creation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362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35" y="0"/>
            <a:ext cx="9144000" cy="1143000"/>
          </a:xfrm>
        </p:spPr>
        <p:txBody>
          <a:bodyPr/>
          <a:lstStyle/>
          <a:p>
            <a:pPr algn="just"/>
            <a:r>
              <a:rPr lang="en-US" dirty="0" smtClean="0">
                <a:solidFill>
                  <a:schemeClr val="accent2"/>
                </a:solidFill>
              </a:rPr>
              <a:t> Building Samples for Queries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9388" y="1143000"/>
            <a:ext cx="8229600" cy="4724400"/>
          </a:xfrm>
        </p:spPr>
        <p:txBody>
          <a:bodyPr/>
          <a:lstStyle/>
          <a:p>
            <a:pPr marL="457200" indent="-457200" algn="just">
              <a:buFont typeface="Arial"/>
              <a:buChar char="•"/>
            </a:pPr>
            <a:r>
              <a:rPr lang="en-US" dirty="0" smtClean="0"/>
              <a:t>Uniform Sampling Vs Stratified Sampling.</a:t>
            </a:r>
          </a:p>
          <a:p>
            <a:pPr marL="457200" indent="-457200" algn="just">
              <a:buFont typeface="Arial"/>
              <a:buChar char="•"/>
            </a:pPr>
            <a:r>
              <a:rPr lang="en-US" dirty="0" smtClean="0"/>
              <a:t>Uniform sampling is however inefficient for queries that </a:t>
            </a:r>
            <a:r>
              <a:rPr lang="en-US" b="1" dirty="0" smtClean="0"/>
              <a:t>compute aggregates from group </a:t>
            </a:r>
            <a:r>
              <a:rPr lang="en-US" dirty="0" smtClean="0"/>
              <a:t>:</a:t>
            </a:r>
          </a:p>
          <a:p>
            <a:pPr lvl="2" indent="-342900" algn="just"/>
            <a:r>
              <a:rPr lang="en-US" dirty="0" smtClean="0"/>
              <a:t>We could simply miss under-representing group.</a:t>
            </a:r>
          </a:p>
          <a:p>
            <a:pPr lvl="2" indent="-342900" algn="just"/>
            <a:r>
              <a:rPr lang="en-US" dirty="0" smtClean="0"/>
              <a:t>We care about error of each query equally, with uniform sampling we would be assigning more samples to a group which is more represented.</a:t>
            </a:r>
          </a:p>
          <a:p>
            <a:pPr marL="457200" indent="-457200" algn="just">
              <a:buFont typeface="Arial"/>
              <a:buChar char="•"/>
            </a:pPr>
            <a:r>
              <a:rPr lang="en-US" b="1" dirty="0" smtClean="0">
                <a:solidFill>
                  <a:srgbClr val="37934C"/>
                </a:solidFill>
              </a:rPr>
              <a:t>Solution : </a:t>
            </a:r>
            <a:r>
              <a:rPr lang="en-US" dirty="0" smtClean="0"/>
              <a:t>Sample size assignment is deterministic and not random. This can be achieved with Stratified sampling.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317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/>
          <a:lstStyle/>
          <a:p>
            <a:pPr algn="ctr"/>
            <a:r>
              <a:rPr lang="en-US" dirty="0" smtClean="0"/>
              <a:t>Some Terminology …</a:t>
            </a:r>
            <a:endParaRPr lang="en-US" dirty="0"/>
          </a:p>
        </p:txBody>
      </p:sp>
      <p:pic>
        <p:nvPicPr>
          <p:cNvPr id="4" name="Picture 3" descr="notationa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715248"/>
            <a:ext cx="5715000" cy="4801477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2654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67000"/>
            <a:ext cx="8229600" cy="1143000"/>
          </a:xfrm>
        </p:spPr>
        <p:txBody>
          <a:bodyPr/>
          <a:lstStyle/>
          <a:p>
            <a:pPr algn="ctr"/>
            <a:r>
              <a:rPr lang="en-US" dirty="0" smtClean="0"/>
              <a:t>QCS to Sample 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982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412" y="228600"/>
            <a:ext cx="8915400" cy="114300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37934C"/>
                </a:solidFill>
              </a:rPr>
              <a:t>What QCS to sample on ? </a:t>
            </a:r>
            <a:endParaRPr lang="en-US" dirty="0">
              <a:solidFill>
                <a:srgbClr val="37934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71" y="1371600"/>
            <a:ext cx="8229600" cy="3962400"/>
          </a:xfrm>
        </p:spPr>
        <p:txBody>
          <a:bodyPr/>
          <a:lstStyle/>
          <a:p>
            <a:pPr marL="457200" indent="-457200" algn="just">
              <a:buFont typeface="Arial"/>
              <a:buChar char="•"/>
            </a:pPr>
            <a:r>
              <a:rPr lang="en-US" dirty="0" smtClean="0"/>
              <a:t>Formulation as an </a:t>
            </a:r>
            <a:r>
              <a:rPr lang="en-US" b="1" dirty="0" smtClean="0"/>
              <a:t>optimization problem</a:t>
            </a:r>
            <a:r>
              <a:rPr lang="en-US" dirty="0" smtClean="0"/>
              <a:t>, where three major factors to consider are : “</a:t>
            </a:r>
            <a:r>
              <a:rPr lang="en-US" i="1" dirty="0" smtClean="0"/>
              <a:t>sparsity</a:t>
            </a:r>
            <a:r>
              <a:rPr lang="en-US" dirty="0" smtClean="0"/>
              <a:t>” of data, “</a:t>
            </a:r>
            <a:r>
              <a:rPr lang="en-US" i="1" dirty="0" smtClean="0"/>
              <a:t>workload characteristics</a:t>
            </a:r>
            <a:r>
              <a:rPr lang="en-US" dirty="0" smtClean="0"/>
              <a:t>” and “</a:t>
            </a:r>
            <a:r>
              <a:rPr lang="en-US" i="1" dirty="0" smtClean="0"/>
              <a:t>storage cost of samples</a:t>
            </a:r>
            <a:r>
              <a:rPr lang="en-US" dirty="0" smtClean="0"/>
              <a:t>”.</a:t>
            </a:r>
          </a:p>
          <a:p>
            <a:pPr marL="457200" indent="-457200" algn="just">
              <a:buFont typeface="Arial"/>
              <a:buChar char="•"/>
            </a:pPr>
            <a:r>
              <a:rPr lang="en-US" b="1" dirty="0" smtClean="0"/>
              <a:t>Sparsity : </a:t>
            </a:r>
            <a:r>
              <a:rPr lang="en-US" dirty="0" smtClean="0"/>
              <a:t>Define a sparsity function as the number of groups whose size in ‘T’ is less than some number ‘M’.</a:t>
            </a:r>
          </a:p>
          <a:p>
            <a:pPr marL="0" indent="0" algn="just"/>
            <a:endParaRPr lang="en-US" b="1" dirty="0" smtClean="0"/>
          </a:p>
          <a:p>
            <a:pPr marL="457200" indent="-457200" algn="just">
              <a:buFont typeface="Arial"/>
              <a:buChar char="•"/>
            </a:pPr>
            <a:endParaRPr lang="en-US" dirty="0"/>
          </a:p>
        </p:txBody>
      </p:sp>
      <p:pic>
        <p:nvPicPr>
          <p:cNvPr id="4" name="Picture 3" descr="sparsit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305612"/>
            <a:ext cx="8763000" cy="88529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574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pPr algn="just"/>
            <a:r>
              <a:rPr lang="en-US" dirty="0" smtClean="0">
                <a:solidFill>
                  <a:srgbClr val="008000"/>
                </a:solidFill>
              </a:rPr>
              <a:t>QCS to sample (Contd)…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8800"/>
            <a:ext cx="8229600" cy="3429000"/>
          </a:xfrm>
        </p:spPr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b="1" dirty="0" smtClean="0"/>
              <a:t>Workload : </a:t>
            </a:r>
            <a:r>
              <a:rPr lang="en-US" dirty="0" smtClean="0"/>
              <a:t>A query with </a:t>
            </a:r>
            <a:r>
              <a:rPr lang="en-US" b="1" dirty="0" smtClean="0"/>
              <a:t> </a:t>
            </a:r>
            <a:r>
              <a:rPr lang="en-US" dirty="0" smtClean="0"/>
              <a:t>QCS ‘q</a:t>
            </a:r>
            <a:r>
              <a:rPr lang="en-US" baseline="-25000" dirty="0" smtClean="0"/>
              <a:t>j</a:t>
            </a:r>
            <a:r>
              <a:rPr lang="en-US" dirty="0" smtClean="0"/>
              <a:t>’ has some unknown probability ‘p</a:t>
            </a:r>
            <a:r>
              <a:rPr lang="en-US" baseline="-25000" dirty="0" smtClean="0"/>
              <a:t>j</a:t>
            </a:r>
            <a:r>
              <a:rPr lang="en-US" dirty="0" smtClean="0"/>
              <a:t>’. The best estimate of p</a:t>
            </a:r>
            <a:r>
              <a:rPr lang="en-US" baseline="-25000" dirty="0" smtClean="0"/>
              <a:t>j </a:t>
            </a:r>
            <a:r>
              <a:rPr lang="en-US" dirty="0" smtClean="0"/>
              <a:t>is </a:t>
            </a:r>
            <a:r>
              <a:rPr lang="en-US" b="1" dirty="0" smtClean="0"/>
              <a:t>past frequency </a:t>
            </a:r>
            <a:r>
              <a:rPr lang="en-US" dirty="0" smtClean="0"/>
              <a:t>of queries with QCS q</a:t>
            </a:r>
            <a:r>
              <a:rPr lang="en-US" baseline="-25000" dirty="0" smtClean="0"/>
              <a:t>j</a:t>
            </a:r>
            <a:r>
              <a:rPr lang="en-US" dirty="0" smtClean="0"/>
              <a:t>.</a:t>
            </a:r>
          </a:p>
          <a:p>
            <a:pPr marL="457200" indent="-457200">
              <a:buFont typeface="Arial"/>
              <a:buChar char="•"/>
            </a:pPr>
            <a:r>
              <a:rPr lang="en-US" b="1" dirty="0" smtClean="0"/>
              <a:t>Storage Cost : </a:t>
            </a:r>
            <a:r>
              <a:rPr lang="en-US" dirty="0" smtClean="0"/>
              <a:t>Assume a simple formulation where K is same for each group. For a set of columns in ϕ the storage cost is </a:t>
            </a:r>
            <a:r>
              <a:rPr lang="en-US" b="1" dirty="0" smtClean="0">
                <a:solidFill>
                  <a:srgbClr val="0000FF"/>
                </a:solidFill>
              </a:rPr>
              <a:t>|S</a:t>
            </a:r>
            <a:r>
              <a:rPr lang="en-US" b="1" dirty="0">
                <a:solidFill>
                  <a:srgbClr val="0000FF"/>
                </a:solidFill>
              </a:rPr>
              <a:t>(</a:t>
            </a:r>
            <a:r>
              <a:rPr lang="en-US" b="1" dirty="0" smtClean="0">
                <a:solidFill>
                  <a:srgbClr val="0000FF"/>
                </a:solidFill>
              </a:rPr>
              <a:t>ϕ,K)|</a:t>
            </a:r>
            <a:r>
              <a:rPr lang="en-US" dirty="0" smtClean="0"/>
              <a:t> :</a:t>
            </a:r>
            <a:endParaRPr lang="en-US" b="1" dirty="0" smtClean="0"/>
          </a:p>
          <a:p>
            <a:pPr marL="457200" indent="-457200">
              <a:buFont typeface="Arial"/>
              <a:buChar char="•"/>
            </a:pPr>
            <a:endParaRPr lang="en-US" b="1" baseline="-25000" dirty="0"/>
          </a:p>
        </p:txBody>
      </p:sp>
      <p:pic>
        <p:nvPicPr>
          <p:cNvPr id="4" name="Picture 3" descr="storage_cos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" y="5257800"/>
            <a:ext cx="9144000" cy="874327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501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76400"/>
            <a:ext cx="8229600" cy="2971800"/>
          </a:xfrm>
        </p:spPr>
        <p:txBody>
          <a:bodyPr/>
          <a:lstStyle/>
          <a:p>
            <a:pPr algn="just"/>
            <a:r>
              <a:rPr lang="en-US" dirty="0" smtClean="0"/>
              <a:t>Goal : </a:t>
            </a:r>
            <a:r>
              <a:rPr lang="en-US" b="0" dirty="0" smtClean="0"/>
              <a:t>Maximize the </a:t>
            </a:r>
            <a:r>
              <a:rPr lang="en-US" b="0" i="1" dirty="0" smtClean="0"/>
              <a:t>weighted sum of coverage</a:t>
            </a:r>
            <a:r>
              <a:rPr lang="en-US" b="0" dirty="0" smtClean="0"/>
              <a:t>.</a:t>
            </a:r>
            <a:br>
              <a:rPr lang="en-US" b="0" dirty="0" smtClean="0"/>
            </a:br>
            <a:r>
              <a:rPr lang="en-US" dirty="0" smtClean="0"/>
              <a:t> </a:t>
            </a:r>
            <a:r>
              <a:rPr lang="en-US" sz="2800" dirty="0"/>
              <a:t>w</a:t>
            </a:r>
            <a:r>
              <a:rPr lang="en-US" sz="2800" dirty="0" smtClean="0"/>
              <a:t>here </a:t>
            </a:r>
            <a:r>
              <a:rPr lang="en-US" sz="2800" b="0" dirty="0" smtClean="0"/>
              <a:t>‘coverage’ for a query ‘q</a:t>
            </a:r>
            <a:r>
              <a:rPr lang="en-US" sz="2800" b="0" baseline="-25000" dirty="0" smtClean="0"/>
              <a:t>i</a:t>
            </a:r>
            <a:r>
              <a:rPr lang="en-US" sz="2800" b="0" dirty="0" smtClean="0"/>
              <a:t>’ given a sample is defined as the probability that a given value ‘x’ for the columns is also present among the rows of </a:t>
            </a:r>
            <a:r>
              <a:rPr lang="en-US" sz="2800" b="0" dirty="0"/>
              <a:t>S(</a:t>
            </a:r>
            <a:r>
              <a:rPr lang="en-US" sz="2800" b="0" dirty="0" err="1" smtClean="0"/>
              <a:t>ϕ</a:t>
            </a:r>
            <a:r>
              <a:rPr lang="en-US" sz="2800" b="0" baseline="-25000" dirty="0" err="1" smtClean="0"/>
              <a:t>i</a:t>
            </a:r>
            <a:r>
              <a:rPr lang="en-US" sz="2800" b="0" dirty="0" err="1" smtClean="0"/>
              <a:t>,</a:t>
            </a:r>
            <a:r>
              <a:rPr lang="en-US" sz="2800" b="0" dirty="0" err="1"/>
              <a:t>K</a:t>
            </a:r>
            <a:r>
              <a:rPr lang="en-US" sz="2800" b="0" dirty="0" smtClean="0"/>
              <a:t>).</a:t>
            </a:r>
            <a:endParaRPr lang="en-US" sz="2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617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165" y="0"/>
            <a:ext cx="8229600" cy="167640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accent2"/>
                </a:solidFill>
              </a:rPr>
              <a:t>Optimization Problem</a:t>
            </a:r>
            <a:br>
              <a:rPr lang="en-US" dirty="0" smtClean="0">
                <a:solidFill>
                  <a:schemeClr val="accent2"/>
                </a:solidFill>
              </a:rPr>
            </a:br>
            <a:r>
              <a:rPr lang="en-US" sz="2800" dirty="0" smtClean="0">
                <a:solidFill>
                  <a:srgbClr val="000000"/>
                </a:solidFill>
              </a:rPr>
              <a:t>Optimize the following MILP :</a:t>
            </a:r>
            <a:r>
              <a:rPr lang="en-US" dirty="0" smtClean="0">
                <a:solidFill>
                  <a:schemeClr val="accent2"/>
                </a:solidFill>
              </a:rPr>
              <a:t> </a:t>
            </a:r>
            <a:endParaRPr lang="en-US" dirty="0"/>
          </a:p>
        </p:txBody>
      </p:sp>
      <p:pic>
        <p:nvPicPr>
          <p:cNvPr id="4" name="Picture 3" descr="mil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828800"/>
            <a:ext cx="8086165" cy="377209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09600" y="5880556"/>
            <a:ext cx="7772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200" dirty="0"/>
              <a:t>w</a:t>
            </a:r>
            <a:r>
              <a:rPr lang="en-US" sz="2200" dirty="0" smtClean="0"/>
              <a:t>here ‘m’ are all possible QCS and ‘j’ indexes over all queries and ‘i’ over all column sets.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372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635" y="2590800"/>
            <a:ext cx="8229600" cy="1143000"/>
          </a:xfrm>
        </p:spPr>
        <p:txBody>
          <a:bodyPr/>
          <a:lstStyle/>
          <a:p>
            <a:pPr algn="ctr"/>
            <a:r>
              <a:rPr lang="en-US" dirty="0" smtClean="0"/>
              <a:t>How to sample 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66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776" y="240555"/>
            <a:ext cx="7637929" cy="588682"/>
          </a:xfrm>
        </p:spPr>
        <p:txBody>
          <a:bodyPr/>
          <a:lstStyle/>
          <a:p>
            <a:pPr algn="ctr"/>
            <a:r>
              <a:rPr lang="en-US" dirty="0" smtClean="0"/>
              <a:t>Given a known </a:t>
            </a:r>
            <a:r>
              <a:rPr lang="en-US" dirty="0" smtClean="0">
                <a:solidFill>
                  <a:srgbClr val="37934C"/>
                </a:solidFill>
              </a:rPr>
              <a:t>QCS</a:t>
            </a:r>
            <a:r>
              <a:rPr lang="en-US" dirty="0" smtClean="0"/>
              <a:t> 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377" y="1057833"/>
            <a:ext cx="8229600" cy="5495367"/>
          </a:xfrm>
        </p:spPr>
        <p:txBody>
          <a:bodyPr/>
          <a:lstStyle/>
          <a:p>
            <a:pPr marL="457200" indent="-457200" algn="just">
              <a:buFont typeface="Arial"/>
              <a:buChar char="•"/>
            </a:pPr>
            <a:r>
              <a:rPr lang="en-US" dirty="0" smtClean="0"/>
              <a:t>Compute Sample Count for a Group : </a:t>
            </a:r>
          </a:p>
          <a:p>
            <a:pPr marL="342900" lvl="2" indent="0" algn="just"/>
            <a:r>
              <a:rPr lang="en-US" dirty="0" smtClean="0"/>
              <a:t> K = min </a:t>
            </a:r>
            <a:r>
              <a:rPr lang="en-US" dirty="0"/>
              <a:t>( n’ / D(</a:t>
            </a:r>
            <a:r>
              <a:rPr lang="en-US" dirty="0" smtClean="0"/>
              <a:t>ϕ) , |T x</a:t>
            </a:r>
            <a:r>
              <a:rPr lang="en-US" baseline="-25000" dirty="0" smtClean="0"/>
              <a:t>0</a:t>
            </a:r>
            <a:r>
              <a:rPr lang="en-US" dirty="0" smtClean="0"/>
              <a:t> | )</a:t>
            </a:r>
          </a:p>
          <a:p>
            <a:pPr marL="457200" indent="-457200" algn="just">
              <a:buFont typeface="Arial"/>
              <a:buChar char="•"/>
            </a:pPr>
            <a:r>
              <a:rPr lang="en-US" dirty="0" smtClean="0"/>
              <a:t>Take Samples as :</a:t>
            </a:r>
          </a:p>
          <a:p>
            <a:pPr lvl="2" indent="-342900" algn="just"/>
            <a:r>
              <a:rPr lang="en-US" dirty="0" smtClean="0"/>
              <a:t>For each group, sample K rows uniformly at random without replacement forming sample S</a:t>
            </a:r>
            <a:r>
              <a:rPr lang="en-US" baseline="-25000" dirty="0" smtClean="0"/>
              <a:t>x</a:t>
            </a:r>
            <a:endParaRPr lang="en-US" dirty="0" smtClean="0"/>
          </a:p>
          <a:p>
            <a:pPr marL="457200" indent="-457200" algn="just">
              <a:buFont typeface="Arial"/>
              <a:buChar char="•"/>
            </a:pPr>
            <a:r>
              <a:rPr lang="en-US" dirty="0" smtClean="0"/>
              <a:t>The entire sample S(ϕ,K) is the disjoint union of multiple S</a:t>
            </a:r>
            <a:r>
              <a:rPr lang="en-US" baseline="-25000" dirty="0" smtClean="0"/>
              <a:t>x  </a:t>
            </a:r>
            <a:r>
              <a:rPr lang="en-US" dirty="0" smtClean="0"/>
              <a:t>:</a:t>
            </a:r>
          </a:p>
          <a:p>
            <a:pPr lvl="2" indent="-342900" algn="just"/>
            <a:r>
              <a:rPr lang="en-US" dirty="0" smtClean="0"/>
              <a:t>If |</a:t>
            </a:r>
            <a:r>
              <a:rPr lang="en-US" dirty="0"/>
              <a:t>T</a:t>
            </a:r>
            <a:r>
              <a:rPr lang="en-US" baseline="-25000" dirty="0"/>
              <a:t>x</a:t>
            </a:r>
            <a:r>
              <a:rPr lang="en-US" dirty="0" smtClean="0"/>
              <a:t>| &gt; K, we answer based on K random tuples otherwise we can provide an exact answer.</a:t>
            </a:r>
          </a:p>
          <a:p>
            <a:pPr marL="457200" indent="-457200" algn="just">
              <a:buFont typeface="Arial"/>
              <a:buChar char="•"/>
            </a:pPr>
            <a:r>
              <a:rPr lang="en-US" dirty="0" smtClean="0"/>
              <a:t>For aggregate function AVG, SUM, COUNT and Quartile, K directly determines error 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01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224" y="2438400"/>
            <a:ext cx="8229600" cy="1600200"/>
          </a:xfrm>
        </p:spPr>
        <p:txBody>
          <a:bodyPr/>
          <a:lstStyle/>
          <a:p>
            <a:pPr algn="just"/>
            <a:r>
              <a:rPr lang="en-US" b="0" dirty="0" smtClean="0"/>
              <a:t>If we cannot do better than </a:t>
            </a:r>
            <a:r>
              <a:rPr lang="en-US" dirty="0" smtClean="0"/>
              <a:t>In-Memory</a:t>
            </a:r>
            <a:r>
              <a:rPr lang="en-US" b="0" dirty="0" smtClean="0"/>
              <a:t> than what?</a:t>
            </a:r>
            <a:endParaRPr lang="en-US" b="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34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8200"/>
            <a:ext cx="8229600" cy="1143000"/>
          </a:xfrm>
        </p:spPr>
        <p:txBody>
          <a:bodyPr/>
          <a:lstStyle/>
          <a:p>
            <a:pPr algn="ctr"/>
            <a:r>
              <a:rPr lang="en-US" dirty="0" smtClean="0"/>
              <a:t>Sharing QCS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62200"/>
            <a:ext cx="8229600" cy="3535362"/>
          </a:xfrm>
        </p:spPr>
        <p:txBody>
          <a:bodyPr/>
          <a:lstStyle/>
          <a:p>
            <a:pPr marL="457200" indent="-457200" algn="just">
              <a:buFont typeface="Arial"/>
              <a:buChar char="•"/>
            </a:pPr>
            <a:r>
              <a:rPr lang="en-US" dirty="0" smtClean="0"/>
              <a:t>Multiple queries with different ‘t’ and ‘n’ will share the same QCS. We need to select a subset from our sample dependency.</a:t>
            </a:r>
          </a:p>
          <a:p>
            <a:pPr marL="457200" indent="-457200" algn="just">
              <a:buFont typeface="Arial"/>
              <a:buChar char="•"/>
            </a:pPr>
            <a:r>
              <a:rPr lang="en-US" dirty="0" smtClean="0"/>
              <a:t>We need an appropriate </a:t>
            </a:r>
            <a:r>
              <a:rPr lang="en-US" b="1" dirty="0" smtClean="0"/>
              <a:t>storage technique </a:t>
            </a:r>
            <a:r>
              <a:rPr lang="en-US" dirty="0" smtClean="0"/>
              <a:t>to allow such subsets to be identified at runtime.</a:t>
            </a:r>
          </a:p>
          <a:p>
            <a:pPr marL="457200" indent="-457200" algn="just">
              <a:buFont typeface="Arial"/>
              <a:buChar char="•"/>
            </a:pPr>
            <a:endParaRPr lang="en-US" b="1" dirty="0" smtClean="0"/>
          </a:p>
          <a:p>
            <a:pPr marL="457200" indent="-457200" algn="just">
              <a:buFont typeface="Arial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2611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79718" y="1572267"/>
            <a:ext cx="8065247" cy="5016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/>
              <a:buChar char="•"/>
            </a:pPr>
            <a:r>
              <a:rPr lang="en-US" sz="3200" dirty="0" smtClean="0"/>
              <a:t>The rows of stratified </a:t>
            </a:r>
            <a:r>
              <a:rPr lang="en-US" sz="3200" dirty="0"/>
              <a:t>sample S(ϕ,K</a:t>
            </a:r>
            <a:r>
              <a:rPr lang="en-US" sz="3200" dirty="0" smtClean="0"/>
              <a:t>) are stored sequentially according to order of columns in ϕ. </a:t>
            </a:r>
          </a:p>
          <a:p>
            <a:pPr marL="457200" indent="-457200" algn="just">
              <a:buFont typeface="Arial"/>
              <a:buChar char="•"/>
            </a:pPr>
            <a:r>
              <a:rPr lang="en-US" sz="3200" dirty="0" smtClean="0"/>
              <a:t>When S</a:t>
            </a:r>
            <a:r>
              <a:rPr lang="en-US" sz="3200" baseline="-25000" dirty="0" smtClean="0"/>
              <a:t>x </a:t>
            </a:r>
            <a:r>
              <a:rPr lang="en-US" sz="3200" dirty="0" smtClean="0"/>
              <a:t>is spread over multiple HDFS blocks, each block contains a random subset from </a:t>
            </a:r>
            <a:r>
              <a:rPr lang="en-US" sz="3200" dirty="0"/>
              <a:t>S</a:t>
            </a:r>
            <a:r>
              <a:rPr lang="en-US" sz="3200" baseline="-25000" dirty="0"/>
              <a:t>x</a:t>
            </a:r>
            <a:r>
              <a:rPr lang="en-US" sz="3200" dirty="0" smtClean="0"/>
              <a:t> .</a:t>
            </a:r>
          </a:p>
          <a:p>
            <a:pPr marL="457200" indent="-457200" algn="just">
              <a:buFont typeface="Arial"/>
              <a:buChar char="•"/>
            </a:pPr>
            <a:r>
              <a:rPr lang="en-US" sz="3200" dirty="0" smtClean="0"/>
              <a:t>It is then enough to read any subset of blocks comprising S</a:t>
            </a:r>
            <a:r>
              <a:rPr lang="en-US" sz="3200" baseline="-25000" dirty="0" smtClean="0"/>
              <a:t>x </a:t>
            </a:r>
            <a:r>
              <a:rPr lang="en-US" sz="3200" dirty="0" smtClean="0"/>
              <a:t>as long as these blocks contained minimum needed records.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00212"/>
            <a:ext cx="8229600" cy="1143000"/>
          </a:xfrm>
        </p:spPr>
        <p:txBody>
          <a:bodyPr/>
          <a:lstStyle/>
          <a:p>
            <a:pPr algn="ctr"/>
            <a:r>
              <a:rPr lang="en-US" dirty="0" smtClean="0"/>
              <a:t>Storage Technique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185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ora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828800"/>
            <a:ext cx="8534400" cy="2667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90800" y="4736812"/>
            <a:ext cx="4114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B</a:t>
            </a:r>
            <a:r>
              <a:rPr lang="en-US" sz="3200" baseline="-25000" dirty="0" smtClean="0"/>
              <a:t>ij</a:t>
            </a:r>
            <a:r>
              <a:rPr lang="en-US" sz="3200" dirty="0" smtClean="0"/>
              <a:t> = Data Block (HDFS)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5561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Storage Requirement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114800"/>
          </a:xfrm>
        </p:spPr>
        <p:txBody>
          <a:bodyPr/>
          <a:lstStyle/>
          <a:p>
            <a:pPr algn="just"/>
            <a:r>
              <a:rPr lang="en-US" dirty="0" smtClean="0"/>
              <a:t>   A </a:t>
            </a:r>
            <a:r>
              <a:rPr lang="en-US" dirty="0"/>
              <a:t>table with 1 </a:t>
            </a:r>
            <a:r>
              <a:rPr lang="en-US" dirty="0" smtClean="0"/>
              <a:t>billion (10^12) </a:t>
            </a:r>
            <a:r>
              <a:rPr lang="en-US" dirty="0"/>
              <a:t>tuples and a column set with a Zipf </a:t>
            </a:r>
            <a:r>
              <a:rPr lang="en-US" dirty="0" smtClean="0"/>
              <a:t>distribution (heavy tailed)  </a:t>
            </a:r>
            <a:r>
              <a:rPr lang="en-US" dirty="0"/>
              <a:t>with an exponent of 1.5, it turns out that the storage required by sample S(ϕ, K) is only 2.4% of the original table for K = 10^4, 5.2% for K = 10^5 , and 11.4% for K = 10^6. </a:t>
            </a:r>
            <a:r>
              <a:rPr lang="en-US" b="1" dirty="0"/>
              <a:t>This is also consistent with real world data from Conviva &amp; Facebook.</a:t>
            </a:r>
          </a:p>
          <a:p>
            <a:pPr algn="just"/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920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sz="6500" dirty="0" smtClean="0"/>
              <a:t>What is BlinkDB?</a:t>
            </a:r>
            <a:endParaRPr lang="en-US" sz="65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458200" cy="5105400"/>
          </a:xfrm>
        </p:spPr>
        <p:txBody>
          <a:bodyPr/>
          <a:lstStyle/>
          <a:p>
            <a:pPr marL="0" indent="0"/>
            <a:r>
              <a:rPr lang="en-US" sz="3000" dirty="0"/>
              <a:t>A</a:t>
            </a:r>
            <a:r>
              <a:rPr lang="en-US" sz="3000" dirty="0" smtClean="0"/>
              <a:t> </a:t>
            </a:r>
            <a:r>
              <a:rPr lang="en-US" sz="3000" dirty="0"/>
              <a:t>framework built on Shark and Spark that … </a:t>
            </a:r>
          </a:p>
          <a:p>
            <a:pPr marL="457200" indent="-457200">
              <a:buFont typeface="Lucida Grande"/>
              <a:buChar char="-"/>
            </a:pPr>
            <a:r>
              <a:rPr lang="en-US" sz="3000" dirty="0" smtClean="0"/>
              <a:t>creates and maintains a variety of samples from underlying data.</a:t>
            </a:r>
          </a:p>
          <a:p>
            <a:pPr marL="457200" indent="-457200">
              <a:buFont typeface="Lucida Grande"/>
              <a:buChar char="-"/>
            </a:pPr>
            <a:r>
              <a:rPr lang="en-US" sz="3000" dirty="0" smtClean="0"/>
              <a:t>returns fast, approximate answers </a:t>
            </a:r>
            <a:r>
              <a:rPr lang="en-US" sz="3000" dirty="0"/>
              <a:t>by executing queries on samples of </a:t>
            </a:r>
            <a:r>
              <a:rPr lang="en-US" sz="3000" dirty="0" smtClean="0"/>
              <a:t>data </a:t>
            </a:r>
            <a:r>
              <a:rPr lang="en-US" sz="3000" dirty="0"/>
              <a:t>with error </a:t>
            </a:r>
            <a:r>
              <a:rPr lang="en-US" sz="3000" dirty="0" smtClean="0"/>
              <a:t>bars.</a:t>
            </a:r>
            <a:endParaRPr lang="en-US" sz="3000" dirty="0"/>
          </a:p>
          <a:p>
            <a:pPr marL="457200" indent="-457200">
              <a:buFont typeface="Lucida Grande"/>
              <a:buChar char="-"/>
            </a:pPr>
            <a:r>
              <a:rPr lang="en-US" sz="3000" dirty="0" smtClean="0"/>
              <a:t>verifies </a:t>
            </a:r>
            <a:r>
              <a:rPr lang="en-US" sz="3000" dirty="0"/>
              <a:t>the correctness of the error bars that it returns at </a:t>
            </a:r>
            <a:r>
              <a:rPr lang="en-US" sz="3000" dirty="0" smtClean="0"/>
              <a:t>runtime.</a:t>
            </a:r>
            <a:endParaRPr lang="en-US" sz="3000" dirty="0"/>
          </a:p>
        </p:txBody>
      </p:sp>
      <p:sp>
        <p:nvSpPr>
          <p:cNvPr id="4" name="Rectangle 3"/>
          <p:cNvSpPr/>
          <p:nvPr/>
        </p:nvSpPr>
        <p:spPr>
          <a:xfrm>
            <a:off x="457200" y="3276600"/>
            <a:ext cx="8458200" cy="1143000"/>
          </a:xfrm>
          <a:prstGeom prst="rect">
            <a:avLst/>
          </a:prstGeom>
          <a:solidFill>
            <a:schemeClr val="lt1">
              <a:alpha val="0"/>
            </a:schemeClr>
          </a:solidFill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494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4600"/>
            <a:ext cx="8229600" cy="1143000"/>
          </a:xfrm>
        </p:spPr>
        <p:txBody>
          <a:bodyPr/>
          <a:lstStyle/>
          <a:p>
            <a:pPr algn="ctr"/>
            <a:r>
              <a:rPr lang="en-US" dirty="0" smtClean="0"/>
              <a:t>2) BlinkDB Runtime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1124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753" y="243541"/>
            <a:ext cx="8229600" cy="114300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008000"/>
                </a:solidFill>
              </a:rPr>
              <a:t>Selecting a Sample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257800"/>
          </a:xfrm>
        </p:spPr>
        <p:txBody>
          <a:bodyPr/>
          <a:lstStyle/>
          <a:p>
            <a:pPr marL="457200" indent="-457200" algn="just">
              <a:buFont typeface="Arial"/>
              <a:buChar char="•"/>
            </a:pPr>
            <a:r>
              <a:rPr lang="en-US" dirty="0" smtClean="0"/>
              <a:t>If BlinkDB finds one or more stratified samples on a set of columns ‘ϕ</a:t>
            </a:r>
            <a:r>
              <a:rPr lang="en-US" baseline="-25000" dirty="0" smtClean="0"/>
              <a:t>i</a:t>
            </a:r>
            <a:r>
              <a:rPr lang="en-US" dirty="0" smtClean="0"/>
              <a:t>’</a:t>
            </a:r>
            <a:r>
              <a:rPr lang="en-US" baseline="-25000" dirty="0" smtClean="0"/>
              <a:t> </a:t>
            </a:r>
            <a:r>
              <a:rPr lang="en-US" dirty="0" smtClean="0"/>
              <a:t>such that our query ‘q</a:t>
            </a:r>
            <a:r>
              <a:rPr lang="en-US" dirty="0"/>
              <a:t>’ ⊆ </a:t>
            </a:r>
            <a:r>
              <a:rPr lang="en-US" dirty="0" smtClean="0"/>
              <a:t>ϕ</a:t>
            </a:r>
            <a:r>
              <a:rPr lang="en-US" baseline="-25000" dirty="0" smtClean="0"/>
              <a:t>i</a:t>
            </a:r>
            <a:r>
              <a:rPr lang="en-US" baseline="-25000" dirty="0"/>
              <a:t> </a:t>
            </a:r>
            <a:r>
              <a:rPr lang="en-US" dirty="0" smtClean="0"/>
              <a:t>, we pick the ϕ</a:t>
            </a:r>
            <a:r>
              <a:rPr lang="en-US" baseline="-25000" dirty="0" smtClean="0"/>
              <a:t>i </a:t>
            </a:r>
            <a:r>
              <a:rPr lang="en-US" dirty="0" smtClean="0"/>
              <a:t>with smallest number of columns.</a:t>
            </a:r>
          </a:p>
          <a:p>
            <a:pPr marL="457200" indent="-457200" algn="just">
              <a:buFont typeface="Arial"/>
              <a:buChar char="•"/>
            </a:pPr>
            <a:r>
              <a:rPr lang="en-US" baseline="-25000" dirty="0"/>
              <a:t> </a:t>
            </a:r>
            <a:r>
              <a:rPr lang="en-US" dirty="0" smtClean="0"/>
              <a:t>If no such QCS samples exist, run ‘q’ on in-memory subsets of all samples maintained by the system. Out of these, we select those with high </a:t>
            </a:r>
            <a:r>
              <a:rPr lang="en-US" b="1" i="1" dirty="0" smtClean="0"/>
              <a:t>selectivity</a:t>
            </a:r>
            <a:r>
              <a:rPr lang="en-US" dirty="0" smtClean="0"/>
              <a:t>.</a:t>
            </a:r>
          </a:p>
          <a:p>
            <a:pPr lvl="2" indent="-342900" algn="just"/>
            <a:r>
              <a:rPr lang="en-US" dirty="0" smtClean="0"/>
              <a:t>Selectivity = Number of Rows Selected by q / Number of rows read by q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632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24" y="457200"/>
            <a:ext cx="8534400" cy="1295400"/>
          </a:xfrm>
        </p:spPr>
        <p:txBody>
          <a:bodyPr/>
          <a:lstStyle/>
          <a:p>
            <a:pPr algn="ctr"/>
            <a:r>
              <a:rPr lang="en-US" dirty="0" smtClean="0"/>
              <a:t>Selecting </a:t>
            </a:r>
            <a:r>
              <a:rPr lang="en-US" dirty="0" smtClean="0">
                <a:solidFill>
                  <a:srgbClr val="008000"/>
                </a:solidFill>
              </a:rPr>
              <a:t>right</a:t>
            </a:r>
            <a:r>
              <a:rPr lang="en-US" dirty="0" smtClean="0"/>
              <a:t> Sample 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4038600"/>
          </a:xfrm>
        </p:spPr>
        <p:txBody>
          <a:bodyPr/>
          <a:lstStyle/>
          <a:p>
            <a:pPr marL="457200" indent="-457200" algn="just">
              <a:buFont typeface="Arial"/>
              <a:buChar char="•"/>
            </a:pPr>
            <a:r>
              <a:rPr lang="en-US" dirty="0" smtClean="0"/>
              <a:t>Construct an ELP (Error Latency Profile) that characterizes the rate at which the error decreases ( and time increases) with increase in sample size by running query on smaller samples.</a:t>
            </a:r>
          </a:p>
          <a:p>
            <a:pPr marL="457200" indent="-457200" algn="just">
              <a:buFont typeface="Arial"/>
              <a:buChar char="•"/>
            </a:pPr>
            <a:r>
              <a:rPr lang="en-US" dirty="0" smtClean="0"/>
              <a:t>The scaling rate depends on query structure like </a:t>
            </a:r>
            <a:r>
              <a:rPr lang="en-US" i="1" dirty="0" smtClean="0"/>
              <a:t>JOINS, GROUP BY, Physical data placement and underlying data distribution.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035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Error </a:t>
            </a:r>
            <a:r>
              <a:rPr lang="en-US" dirty="0" smtClean="0"/>
              <a:t>Profile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67316"/>
            <a:ext cx="8229600" cy="4889034"/>
          </a:xfrm>
        </p:spPr>
        <p:txBody>
          <a:bodyPr/>
          <a:lstStyle/>
          <a:p>
            <a:pPr marL="457200" indent="-457200" algn="just">
              <a:buFont typeface="Arial"/>
              <a:buChar char="•"/>
            </a:pPr>
            <a:r>
              <a:rPr lang="en-US" sz="2900" b="1" dirty="0" smtClean="0"/>
              <a:t>Given </a:t>
            </a:r>
            <a:r>
              <a:rPr lang="en-US" sz="2900" b="1" dirty="0"/>
              <a:t>Q’s error </a:t>
            </a:r>
            <a:r>
              <a:rPr lang="en-US" sz="2900" b="1" dirty="0" smtClean="0"/>
              <a:t>constraints :</a:t>
            </a:r>
            <a:r>
              <a:rPr lang="en-US" sz="2900" dirty="0" smtClean="0"/>
              <a:t> Idea is to predict the size of smallest sample that satisfies constraints.</a:t>
            </a:r>
          </a:p>
          <a:p>
            <a:pPr marL="457200" indent="-457200" algn="just">
              <a:buFont typeface="Arial"/>
              <a:buChar char="•"/>
            </a:pPr>
            <a:r>
              <a:rPr lang="en-US" sz="2900" dirty="0" smtClean="0"/>
              <a:t>Variance and Closed form aggregate functions are </a:t>
            </a:r>
            <a:r>
              <a:rPr lang="en-US" sz="2900" b="1" dirty="0" smtClean="0"/>
              <a:t>estimated using standard closed form formulas</a:t>
            </a:r>
            <a:r>
              <a:rPr lang="en-US" sz="2900" dirty="0" smtClean="0"/>
              <a:t>.</a:t>
            </a:r>
          </a:p>
          <a:p>
            <a:pPr marL="457200" indent="-457200" algn="just">
              <a:buFont typeface="Arial"/>
              <a:buChar char="•"/>
            </a:pPr>
            <a:r>
              <a:rPr lang="en-US" sz="2900" dirty="0" smtClean="0"/>
              <a:t>Also BlinkDB estimates query selectivity, input data distribution by running queries on smaller subsamples.</a:t>
            </a:r>
          </a:p>
          <a:p>
            <a:pPr marL="457200" indent="-457200" algn="just">
              <a:buFont typeface="Arial"/>
              <a:buChar char="•"/>
            </a:pPr>
            <a:r>
              <a:rPr lang="en-US" sz="2900" b="1" dirty="0" smtClean="0"/>
              <a:t>Number of rows are thus calculated </a:t>
            </a:r>
            <a:r>
              <a:rPr lang="en-US" sz="2900" dirty="0" smtClean="0"/>
              <a:t>using Statistical Error estimates.</a:t>
            </a:r>
          </a:p>
          <a:p>
            <a:pPr marL="457200" indent="-457200" algn="just">
              <a:buFont typeface="Arial"/>
              <a:buChar char="•"/>
            </a:pPr>
            <a:endParaRPr lang="en-US" sz="29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569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ampli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9400"/>
            <a:ext cx="9144000" cy="3745048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833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0"/>
            <a:ext cx="8229600" cy="1143000"/>
          </a:xfrm>
        </p:spPr>
        <p:txBody>
          <a:bodyPr/>
          <a:lstStyle/>
          <a:p>
            <a:pPr algn="ctr"/>
            <a:r>
              <a:rPr lang="en-US" dirty="0" smtClean="0"/>
              <a:t>Can we use </a:t>
            </a:r>
            <a:r>
              <a:rPr lang="en-US" dirty="0" smtClean="0">
                <a:solidFill>
                  <a:srgbClr val="3362FF"/>
                </a:solidFill>
              </a:rPr>
              <a:t>Approximate Computing 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295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7924800" cy="99060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Latency</a:t>
            </a:r>
            <a:r>
              <a:rPr lang="en-US" dirty="0" smtClean="0"/>
              <a:t> Profile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5326"/>
            <a:ext cx="8229600" cy="5257800"/>
          </a:xfrm>
        </p:spPr>
        <p:txBody>
          <a:bodyPr/>
          <a:lstStyle/>
          <a:p>
            <a:pPr marL="457200" indent="-457200" algn="just">
              <a:buFont typeface="Arial"/>
              <a:buChar char="•"/>
            </a:pPr>
            <a:r>
              <a:rPr lang="en-US" sz="2800" b="1" dirty="0"/>
              <a:t>Given Q’s </a:t>
            </a:r>
            <a:r>
              <a:rPr lang="en-US" sz="2800" b="1" dirty="0" smtClean="0"/>
              <a:t>time </a:t>
            </a:r>
            <a:r>
              <a:rPr lang="en-US" sz="2800" b="1" dirty="0"/>
              <a:t>constraints :</a:t>
            </a:r>
            <a:r>
              <a:rPr lang="en-US" sz="2800" dirty="0"/>
              <a:t> Idea is to predict the </a:t>
            </a:r>
            <a:r>
              <a:rPr lang="en-US" sz="2800" dirty="0" smtClean="0"/>
              <a:t>maximum size sample </a:t>
            </a:r>
            <a:r>
              <a:rPr lang="en-US" sz="2800" dirty="0"/>
              <a:t>that </a:t>
            </a:r>
            <a:r>
              <a:rPr lang="en-US" sz="2800" dirty="0" smtClean="0"/>
              <a:t>we should run query on within the constraints.</a:t>
            </a:r>
          </a:p>
          <a:p>
            <a:pPr marL="457200" indent="-457200" algn="just">
              <a:buFont typeface="Arial"/>
              <a:buChar char="•"/>
            </a:pPr>
            <a:r>
              <a:rPr lang="en-US" sz="2800" dirty="0" smtClean="0"/>
              <a:t>Value of ‘n’ depends on input data, physical placement of disk, query structure and available resources. So as a simplification : BlinkDB simply predicts ‘n’ by assuming latency scales linearly in input size.</a:t>
            </a:r>
          </a:p>
          <a:p>
            <a:pPr marL="457200" indent="-457200" algn="just">
              <a:buFont typeface="Arial"/>
              <a:buChar char="•"/>
            </a:pPr>
            <a:r>
              <a:rPr lang="en-US" sz="2800" dirty="0" smtClean="0"/>
              <a:t>For very small in-memory samples : BlinkDB runs a few smaller samples until performance seems to grow linearly and then estimate the linear scaling constants.</a:t>
            </a:r>
          </a:p>
          <a:p>
            <a:pPr marL="457200" indent="-457200" algn="just">
              <a:buFont typeface="Arial"/>
              <a:buChar char="•"/>
            </a:pPr>
            <a:endParaRPr lang="en-US" sz="2800" dirty="0" smtClean="0"/>
          </a:p>
          <a:p>
            <a:pPr marL="457200" indent="-457200" algn="just">
              <a:buFont typeface="Arial"/>
              <a:buChar char="•"/>
            </a:pPr>
            <a:endParaRPr lang="en-US" sz="2800" dirty="0" smtClean="0"/>
          </a:p>
          <a:p>
            <a:pPr marL="457200" indent="-457200" algn="just">
              <a:buFont typeface="Arial"/>
              <a:buChar char="•"/>
            </a:pPr>
            <a:endParaRPr lang="en-US" sz="2800" dirty="0" smtClean="0"/>
          </a:p>
          <a:p>
            <a:pPr marL="457200" indent="-457200" algn="just">
              <a:buFont typeface="Arial"/>
              <a:buChar char="•"/>
            </a:pPr>
            <a:endParaRPr lang="en-US" sz="2800" dirty="0"/>
          </a:p>
          <a:p>
            <a:pPr algn="just"/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3672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accent4"/>
                </a:solidFill>
              </a:rPr>
              <a:t>Correcting</a:t>
            </a:r>
            <a:r>
              <a:rPr lang="en-US" dirty="0" smtClean="0">
                <a:solidFill>
                  <a:srgbClr val="37934C"/>
                </a:solidFill>
              </a:rPr>
              <a:t> </a:t>
            </a:r>
            <a:r>
              <a:rPr lang="en-US" dirty="0" smtClean="0">
                <a:solidFill>
                  <a:srgbClr val="8064A2"/>
                </a:solidFill>
              </a:rPr>
              <a:t>Bias</a:t>
            </a:r>
            <a:endParaRPr lang="en-US" dirty="0">
              <a:solidFill>
                <a:srgbClr val="8064A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221162"/>
          </a:xfrm>
        </p:spPr>
        <p:txBody>
          <a:bodyPr/>
          <a:lstStyle/>
          <a:p>
            <a:pPr marL="457200" indent="-457200" algn="just">
              <a:buFont typeface="Arial"/>
              <a:buChar char="•"/>
            </a:pPr>
            <a:r>
              <a:rPr lang="en-US" dirty="0" smtClean="0"/>
              <a:t>Running a query on a non-uniform sample introduces certain amount of statistical bias and introduce subtle inaccuracies.</a:t>
            </a:r>
          </a:p>
          <a:p>
            <a:pPr marL="457200" indent="-457200" algn="just">
              <a:buFont typeface="Arial"/>
              <a:buChar char="•"/>
            </a:pPr>
            <a:r>
              <a:rPr lang="en-US" b="1" dirty="0" smtClean="0">
                <a:solidFill>
                  <a:srgbClr val="37934C"/>
                </a:solidFill>
              </a:rPr>
              <a:t>Solution : </a:t>
            </a:r>
            <a:r>
              <a:rPr lang="en-US" dirty="0" smtClean="0"/>
              <a:t>BlinkDB periodically replaces the samples use using a low priority background task which periodically ( daily ) samples the original data which are then used by the system.</a:t>
            </a:r>
            <a:endParaRPr lang="en-US" b="1" dirty="0">
              <a:solidFill>
                <a:srgbClr val="37934C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195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458200" cy="1143000"/>
          </a:xfrm>
        </p:spPr>
        <p:txBody>
          <a:bodyPr/>
          <a:lstStyle/>
          <a:p>
            <a:r>
              <a:rPr lang="en-US" sz="7000" dirty="0" smtClean="0"/>
              <a:t>Error Estimation</a:t>
            </a:r>
            <a:endParaRPr lang="en-US" sz="7000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609600" y="1447800"/>
            <a:ext cx="8458200" cy="5105400"/>
          </a:xfrm>
        </p:spPr>
        <p:txBody>
          <a:bodyPr/>
          <a:lstStyle/>
          <a:p>
            <a:pPr marL="0" indent="0"/>
            <a:r>
              <a:rPr lang="en-US" sz="4500" dirty="0" smtClean="0">
                <a:solidFill>
                  <a:srgbClr val="3362FF"/>
                </a:solidFill>
                <a:latin typeface="Calibri"/>
                <a:cs typeface="Calibri"/>
              </a:rPr>
              <a:t>Closed Form Aggregate Functions</a:t>
            </a:r>
          </a:p>
          <a:p>
            <a:pPr marL="685800" lvl="1" indent="-571500">
              <a:buFont typeface="Lucida Grande"/>
              <a:buChar char="-"/>
            </a:pPr>
            <a:r>
              <a:rPr lang="en-US" sz="3500" dirty="0" smtClean="0">
                <a:latin typeface="Calibri"/>
                <a:cs typeface="Calibri"/>
              </a:rPr>
              <a:t>Central Limit Theorem</a:t>
            </a:r>
          </a:p>
          <a:p>
            <a:pPr marL="685800" lvl="1" indent="-571500">
              <a:buFont typeface="Lucida Grande"/>
              <a:buChar char="-"/>
            </a:pPr>
            <a:r>
              <a:rPr lang="en-US" sz="3500" dirty="0" smtClean="0">
                <a:latin typeface="Calibri"/>
                <a:cs typeface="Calibri"/>
              </a:rPr>
              <a:t>Applicable to </a:t>
            </a:r>
            <a:r>
              <a:rPr lang="en-US" sz="3500" dirty="0" smtClean="0">
                <a:latin typeface="Courier"/>
                <a:cs typeface="Courier"/>
              </a:rPr>
              <a:t>AVG, COUNT, SUM, VARIANCE </a:t>
            </a:r>
            <a:r>
              <a:rPr lang="en-US" sz="3500" dirty="0" smtClean="0">
                <a:latin typeface="Calibri"/>
                <a:cs typeface="Calibri"/>
              </a:rPr>
              <a:t>and</a:t>
            </a:r>
            <a:r>
              <a:rPr lang="en-US" sz="3500" dirty="0" smtClean="0">
                <a:latin typeface="Courier"/>
                <a:cs typeface="Courier"/>
              </a:rPr>
              <a:t> STDEV</a:t>
            </a:r>
          </a:p>
          <a:p>
            <a:pPr marL="114300" lvl="1" indent="0">
              <a:buNone/>
            </a:pPr>
            <a:endParaRPr lang="en-US" sz="3500" dirty="0" smtClean="0">
              <a:latin typeface="Courier"/>
              <a:cs typeface="Courier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62000" y="4309035"/>
            <a:ext cx="6096000" cy="2244165"/>
          </a:xfrm>
          <a:prstGeom prst="rect">
            <a:avLst/>
          </a:prstGeom>
          <a:solidFill>
            <a:schemeClr val="bg1">
              <a:alpha val="99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992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458200" cy="1143000"/>
          </a:xfrm>
        </p:spPr>
        <p:txBody>
          <a:bodyPr/>
          <a:lstStyle/>
          <a:p>
            <a:r>
              <a:rPr lang="en-US" sz="7000" dirty="0" smtClean="0"/>
              <a:t>Error Estimation</a:t>
            </a:r>
            <a:endParaRPr lang="en-US" sz="7000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458200" cy="5105400"/>
          </a:xfrm>
        </p:spPr>
        <p:txBody>
          <a:bodyPr/>
          <a:lstStyle/>
          <a:p>
            <a:pPr marL="0" indent="0"/>
            <a:r>
              <a:rPr lang="en-US" sz="4500" dirty="0" smtClean="0">
                <a:solidFill>
                  <a:srgbClr val="3362FF"/>
                </a:solidFill>
                <a:latin typeface="Calibri"/>
                <a:cs typeface="Calibri"/>
              </a:rPr>
              <a:t>Closed Form Aggregate Functions</a:t>
            </a:r>
          </a:p>
          <a:p>
            <a:pPr marL="685800" lvl="1" indent="-571500">
              <a:buFont typeface="Lucida Grande"/>
              <a:buChar char="-"/>
            </a:pPr>
            <a:r>
              <a:rPr lang="en-US" sz="3500" dirty="0" smtClean="0">
                <a:latin typeface="Calibri"/>
                <a:cs typeface="Calibri"/>
              </a:rPr>
              <a:t>Central Limit Theorem</a:t>
            </a:r>
          </a:p>
          <a:p>
            <a:pPr marL="685800" lvl="1" indent="-571500">
              <a:buFont typeface="Lucida Grande"/>
              <a:buChar char="-"/>
            </a:pPr>
            <a:r>
              <a:rPr lang="en-US" sz="3500" dirty="0" smtClean="0">
                <a:latin typeface="Calibri"/>
                <a:cs typeface="Calibri"/>
              </a:rPr>
              <a:t>Applicable to </a:t>
            </a:r>
            <a:r>
              <a:rPr lang="en-US" sz="3500" dirty="0" smtClean="0">
                <a:latin typeface="Courier"/>
                <a:cs typeface="Courier"/>
              </a:rPr>
              <a:t>AVG, COUNT, SUM, VARIANCE </a:t>
            </a:r>
            <a:r>
              <a:rPr lang="en-US" sz="3500" dirty="0" smtClean="0">
                <a:latin typeface="Calibri"/>
                <a:cs typeface="Calibri"/>
              </a:rPr>
              <a:t>and</a:t>
            </a:r>
            <a:r>
              <a:rPr lang="en-US" sz="3500" dirty="0" smtClean="0">
                <a:latin typeface="Courier"/>
                <a:cs typeface="Courier"/>
              </a:rPr>
              <a:t> STDEV</a:t>
            </a:r>
          </a:p>
          <a:p>
            <a:pPr marL="0" indent="0"/>
            <a:r>
              <a:rPr lang="en-US" sz="4500" dirty="0">
                <a:solidFill>
                  <a:srgbClr val="3362FF"/>
                </a:solidFill>
                <a:latin typeface="Calibri"/>
                <a:cs typeface="Calibri"/>
              </a:rPr>
              <a:t>Generalized Aggregate Functions</a:t>
            </a:r>
          </a:p>
          <a:p>
            <a:pPr marL="685800" lvl="1" indent="-571500">
              <a:buFont typeface="Lucida Grande"/>
              <a:buChar char="-"/>
            </a:pPr>
            <a:r>
              <a:rPr lang="en-US" sz="3500" dirty="0">
                <a:latin typeface="Calibri"/>
                <a:cs typeface="Calibri"/>
              </a:rPr>
              <a:t>Statistical Bootstrap </a:t>
            </a:r>
          </a:p>
          <a:p>
            <a:pPr marL="685800" lvl="1" indent="-571500">
              <a:buFont typeface="Lucida Grande"/>
              <a:buChar char="-"/>
            </a:pPr>
            <a:r>
              <a:rPr lang="en-US" sz="3500" dirty="0">
                <a:latin typeface="Calibri"/>
                <a:cs typeface="Calibri"/>
              </a:rPr>
              <a:t>Applicable to complex and nested queries, UDFs, joins etc</a:t>
            </a:r>
            <a:r>
              <a:rPr lang="en-US" sz="3500" dirty="0" smtClean="0">
                <a:latin typeface="Calibri"/>
                <a:cs typeface="Calibri"/>
              </a:rPr>
              <a:t>.</a:t>
            </a:r>
          </a:p>
          <a:p>
            <a:pPr marL="685800" lvl="1" indent="-571500">
              <a:buFont typeface="Lucida Grande"/>
              <a:buChar char="-"/>
            </a:pPr>
            <a:r>
              <a:rPr lang="en-US" sz="3500" dirty="0" smtClean="0">
                <a:latin typeface="Calibri"/>
                <a:cs typeface="Calibri"/>
              </a:rPr>
              <a:t>Very computationally expensive.</a:t>
            </a:r>
            <a:endParaRPr lang="en-US" sz="3500" dirty="0">
              <a:latin typeface="Calibri"/>
              <a:cs typeface="Calibri"/>
            </a:endParaRPr>
          </a:p>
          <a:p>
            <a:pPr marL="685800" lvl="1" indent="-571500">
              <a:buFont typeface="Lucida Grande"/>
              <a:buChar char="-"/>
            </a:pPr>
            <a:endParaRPr lang="en-US" sz="3500" dirty="0" smtClean="0">
              <a:latin typeface="Courier"/>
              <a:cs typeface="Courier"/>
            </a:endParaRPr>
          </a:p>
          <a:p>
            <a:pPr marL="114300" lvl="1" indent="0">
              <a:buNone/>
            </a:pPr>
            <a:endParaRPr lang="en-US" sz="3500" dirty="0" smtClean="0">
              <a:latin typeface="Courier"/>
              <a:cs typeface="Courier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719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1100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But we are not done yet …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694" y="2590800"/>
            <a:ext cx="8229600" cy="3154362"/>
          </a:xfrm>
        </p:spPr>
        <p:txBody>
          <a:bodyPr/>
          <a:lstStyle/>
          <a:p>
            <a:pPr marL="457200" indent="-457200" algn="just">
              <a:buFont typeface="Arial"/>
              <a:buChar char="•"/>
            </a:pPr>
            <a:r>
              <a:rPr lang="en-US" dirty="0" smtClean="0"/>
              <a:t>Statistical functions like CLT and Bootstrap operate under a set of assumption on query / data.</a:t>
            </a:r>
          </a:p>
          <a:p>
            <a:pPr marL="457200" indent="-457200" algn="just">
              <a:buFont typeface="Arial"/>
              <a:buChar char="•"/>
            </a:pPr>
            <a:r>
              <a:rPr lang="en-US" b="1" dirty="0" smtClean="0"/>
              <a:t>We need to have some correctness verifiers !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598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sz="6500" dirty="0" smtClean="0"/>
              <a:t>What is BlinkDB?</a:t>
            </a:r>
            <a:endParaRPr lang="en-US" sz="65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458200" cy="5105400"/>
          </a:xfrm>
        </p:spPr>
        <p:txBody>
          <a:bodyPr/>
          <a:lstStyle/>
          <a:p>
            <a:pPr marL="0" indent="0"/>
            <a:r>
              <a:rPr lang="en-US" sz="3000" dirty="0"/>
              <a:t>A</a:t>
            </a:r>
            <a:r>
              <a:rPr lang="en-US" sz="3000" dirty="0" smtClean="0"/>
              <a:t> </a:t>
            </a:r>
            <a:r>
              <a:rPr lang="en-US" sz="3000" dirty="0"/>
              <a:t>framework built on Shark and Spark that … </a:t>
            </a:r>
          </a:p>
          <a:p>
            <a:pPr marL="457200" indent="-457200">
              <a:buFont typeface="Lucida Grande"/>
              <a:buChar char="-"/>
            </a:pPr>
            <a:r>
              <a:rPr lang="en-US" sz="3000" dirty="0" smtClean="0"/>
              <a:t>creates and maintains a variety of samples from underlying data</a:t>
            </a:r>
          </a:p>
          <a:p>
            <a:pPr marL="457200" indent="-457200">
              <a:buFont typeface="Lucida Grande"/>
              <a:buChar char="-"/>
            </a:pPr>
            <a:r>
              <a:rPr lang="en-US" sz="3000" dirty="0" smtClean="0"/>
              <a:t>returns fast, approximate answers with error bars by executing queries on samples of data</a:t>
            </a:r>
          </a:p>
          <a:p>
            <a:pPr marL="457200" indent="-457200">
              <a:buFont typeface="Lucida Grande"/>
              <a:buChar char="-"/>
            </a:pPr>
            <a:r>
              <a:rPr lang="en-US" sz="3000" dirty="0"/>
              <a:t>verifies the correctness of the error bars that it returns at runtime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4495800"/>
            <a:ext cx="8458200" cy="1143000"/>
          </a:xfrm>
          <a:prstGeom prst="rect">
            <a:avLst/>
          </a:prstGeom>
          <a:solidFill>
            <a:schemeClr val="lt1">
              <a:alpha val="0"/>
            </a:schemeClr>
          </a:solidFill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500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28600" y="304800"/>
            <a:ext cx="8686800" cy="1143000"/>
          </a:xfrm>
        </p:spPr>
        <p:txBody>
          <a:bodyPr/>
          <a:lstStyle/>
          <a:p>
            <a:r>
              <a:rPr lang="en-US" sz="6500" dirty="0" smtClean="0"/>
              <a:t>Kleiner’s Diagnostics</a:t>
            </a:r>
            <a:endParaRPr lang="en-US" sz="6500" dirty="0">
              <a:solidFill>
                <a:srgbClr val="37934C"/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269952" y="5916620"/>
            <a:ext cx="7143466" cy="0"/>
          </a:xfrm>
          <a:prstGeom prst="line">
            <a:avLst/>
          </a:prstGeom>
          <a:ln w="76200" cmpd="sng"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1667683" y="1905000"/>
            <a:ext cx="0" cy="4444530"/>
          </a:xfrm>
          <a:prstGeom prst="line">
            <a:avLst/>
          </a:prstGeom>
          <a:ln w="76200" cmpd="sng">
            <a:tailEnd type="stealth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16200000">
            <a:off x="504064" y="3698642"/>
            <a:ext cx="97777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latin typeface="Calibri"/>
                <a:cs typeface="Calibri"/>
              </a:rPr>
              <a:t>Error</a:t>
            </a:r>
            <a:endParaRPr lang="en-US" sz="3000" dirty="0">
              <a:latin typeface="Calibri"/>
              <a:cs typeface="Calibri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065689" y="6072531"/>
            <a:ext cx="203031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rgbClr val="000000"/>
                </a:solidFill>
                <a:latin typeface="Calibri"/>
                <a:cs typeface="Calibri"/>
              </a:rPr>
              <a:t>Sample Size</a:t>
            </a:r>
            <a:endParaRPr lang="en-US" sz="30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1667683" y="2358354"/>
            <a:ext cx="6333317" cy="3505200"/>
          </a:xfrm>
          <a:custGeom>
            <a:avLst/>
            <a:gdLst>
              <a:gd name="connsiteX0" fmla="*/ 0 w 7986601"/>
              <a:gd name="connsiteY0" fmla="*/ 0 h 3043019"/>
              <a:gd name="connsiteX1" fmla="*/ 1628588 w 7986601"/>
              <a:gd name="connsiteY1" fmla="*/ 1867647 h 3043019"/>
              <a:gd name="connsiteX2" fmla="*/ 5214471 w 7986601"/>
              <a:gd name="connsiteY2" fmla="*/ 2898588 h 3043019"/>
              <a:gd name="connsiteX3" fmla="*/ 7679765 w 7986601"/>
              <a:gd name="connsiteY3" fmla="*/ 3033059 h 3043019"/>
              <a:gd name="connsiteX4" fmla="*/ 7948706 w 7986601"/>
              <a:gd name="connsiteY4" fmla="*/ 3033059 h 3043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86601" h="3043019">
                <a:moveTo>
                  <a:pt x="0" y="0"/>
                </a:moveTo>
                <a:cubicBezTo>
                  <a:pt x="379755" y="692274"/>
                  <a:pt x="759510" y="1384549"/>
                  <a:pt x="1628588" y="1867647"/>
                </a:cubicBezTo>
                <a:cubicBezTo>
                  <a:pt x="2497667" y="2350745"/>
                  <a:pt x="4205942" y="2704353"/>
                  <a:pt x="5214471" y="2898588"/>
                </a:cubicBezTo>
                <a:cubicBezTo>
                  <a:pt x="6223000" y="3092823"/>
                  <a:pt x="7224059" y="3010647"/>
                  <a:pt x="7679765" y="3033059"/>
                </a:cubicBezTo>
                <a:cubicBezTo>
                  <a:pt x="8135471" y="3055471"/>
                  <a:pt x="7948706" y="3033059"/>
                  <a:pt x="7948706" y="3033059"/>
                </a:cubicBezTo>
              </a:path>
            </a:pathLst>
          </a:custGeom>
          <a:ln w="76200">
            <a:solidFill>
              <a:srgbClr val="3366FF"/>
            </a:solidFill>
            <a:prstDash val="sysDash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/>
          <p:nvPr/>
        </p:nvCxnSpPr>
        <p:spPr>
          <a:xfrm>
            <a:off x="4800600" y="5406353"/>
            <a:ext cx="0" cy="457201"/>
          </a:xfrm>
          <a:prstGeom prst="line">
            <a:avLst/>
          </a:prstGeom>
          <a:ln w="63500">
            <a:solidFill>
              <a:srgbClr val="C0504D"/>
            </a:solidFill>
            <a:prstDash val="sysDot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1667683" y="5406353"/>
            <a:ext cx="3132917" cy="0"/>
          </a:xfrm>
          <a:prstGeom prst="line">
            <a:avLst/>
          </a:prstGeom>
          <a:ln w="63500">
            <a:solidFill>
              <a:srgbClr val="C0504D"/>
            </a:solidFill>
            <a:prstDash val="sysDot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4572000" y="5177753"/>
            <a:ext cx="457200" cy="457200"/>
          </a:xfrm>
          <a:prstGeom prst="ellips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362200" y="4110953"/>
            <a:ext cx="152400" cy="152399"/>
          </a:xfrm>
          <a:prstGeom prst="ellips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1828800" y="2510753"/>
            <a:ext cx="152400" cy="152399"/>
          </a:xfrm>
          <a:prstGeom prst="ellips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2133600" y="2891753"/>
            <a:ext cx="152400" cy="152399"/>
          </a:xfrm>
          <a:prstGeom prst="ellips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2133600" y="3348953"/>
            <a:ext cx="152400" cy="152399"/>
          </a:xfrm>
          <a:prstGeom prst="ellips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2133600" y="3577553"/>
            <a:ext cx="152400" cy="152399"/>
          </a:xfrm>
          <a:prstGeom prst="ellips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1828800" y="2967954"/>
            <a:ext cx="152400" cy="152399"/>
          </a:xfrm>
          <a:prstGeom prst="ellips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2362200" y="3653753"/>
            <a:ext cx="152400" cy="152399"/>
          </a:xfrm>
          <a:prstGeom prst="ellips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239186" y="2336495"/>
            <a:ext cx="1854248" cy="2258577"/>
          </a:xfrm>
          <a:prstGeom prst="rect">
            <a:avLst/>
          </a:prstGeom>
          <a:solidFill>
            <a:schemeClr val="bg1">
              <a:lumMod val="95000"/>
              <a:alpha val="17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3733800" y="2341602"/>
            <a:ext cx="4903389" cy="5539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000" dirty="0" smtClean="0">
                <a:latin typeface="Calibri"/>
                <a:cs typeface="Calibri"/>
              </a:rPr>
              <a:t>More Data </a:t>
            </a:r>
            <a:r>
              <a:rPr lang="en-US" sz="3000" dirty="0" smtClean="0">
                <a:latin typeface="Calibri"/>
                <a:cs typeface="Calibri"/>
                <a:sym typeface="Wingdings"/>
              </a:rPr>
              <a:t> </a:t>
            </a:r>
            <a:r>
              <a:rPr lang="en-US" sz="3000" dirty="0" smtClean="0">
                <a:latin typeface="Calibri"/>
                <a:cs typeface="Calibri"/>
              </a:rPr>
              <a:t>Higher Accuracy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375822" y="3048000"/>
            <a:ext cx="5539578" cy="5539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000" dirty="0" smtClean="0">
                <a:latin typeface="Calibri"/>
                <a:cs typeface="Calibri"/>
              </a:rPr>
              <a:t>300 Data Points </a:t>
            </a:r>
            <a:r>
              <a:rPr lang="en-US" sz="3000" dirty="0" smtClean="0">
                <a:latin typeface="Calibri"/>
                <a:cs typeface="Calibri"/>
                <a:sym typeface="Wingdings"/>
              </a:rPr>
              <a:t> </a:t>
            </a:r>
            <a:r>
              <a:rPr lang="en-US" sz="3000" dirty="0" smtClean="0">
                <a:latin typeface="Calibri"/>
                <a:cs typeface="Calibri"/>
              </a:rPr>
              <a:t> 97% Accuracy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4595072"/>
            <a:ext cx="1079500" cy="81128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344575" y="3696857"/>
            <a:ext cx="157082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rgbClr val="37934C"/>
                </a:solidFill>
                <a:latin typeface="Calibri"/>
                <a:cs typeface="Calibri"/>
              </a:rPr>
              <a:t>[KDD 13]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410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 animBg="1"/>
      <p:bldP spid="23" grpId="0" animBg="1"/>
      <p:bldP spid="24" grpId="0" animBg="1"/>
      <p:bldP spid="26" grpId="0" animBg="1"/>
      <p:bldP spid="27" grpId="0" animBg="1"/>
      <p:bldP spid="29" grpId="0" animBg="1"/>
      <p:bldP spid="30" grpId="0" animBg="1"/>
      <p:bldP spid="32" grpId="0" animBg="1"/>
      <p:bldP spid="33" grpId="0" animBg="1"/>
      <p:bldP spid="34" grpId="0" animBg="1"/>
      <p:bldP spid="2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5247" y="2590800"/>
            <a:ext cx="8229600" cy="1143000"/>
          </a:xfrm>
        </p:spPr>
        <p:txBody>
          <a:bodyPr/>
          <a:lstStyle/>
          <a:p>
            <a:pPr algn="just"/>
            <a:r>
              <a:rPr lang="en-US" dirty="0" smtClean="0">
                <a:solidFill>
                  <a:srgbClr val="0000FF"/>
                </a:solidFill>
              </a:rPr>
              <a:t>300 Data </a:t>
            </a:r>
            <a:r>
              <a:rPr lang="en-US" dirty="0">
                <a:solidFill>
                  <a:srgbClr val="0000FF"/>
                </a:solidFill>
              </a:rPr>
              <a:t>Points ≈ </a:t>
            </a:r>
            <a:r>
              <a:rPr lang="en-US" dirty="0" smtClean="0">
                <a:solidFill>
                  <a:srgbClr val="FF0000"/>
                </a:solidFill>
              </a:rPr>
              <a:t>30K Queries for Bootstrap !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8704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/>
          <a:lstStyle/>
          <a:p>
            <a:r>
              <a:rPr lang="en-US" dirty="0" smtClean="0"/>
              <a:t>So In an Approximate QP 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812" y="1676400"/>
            <a:ext cx="8229600" cy="4373562"/>
          </a:xfrm>
        </p:spPr>
        <p:txBody>
          <a:bodyPr/>
          <a:lstStyle/>
          <a:p>
            <a:pPr marL="457200" indent="-457200" algn="just">
              <a:buFont typeface="Arial"/>
              <a:buChar char="•"/>
            </a:pPr>
            <a:r>
              <a:rPr lang="en-US" dirty="0" smtClean="0"/>
              <a:t>One query that estimates the answer.</a:t>
            </a:r>
          </a:p>
          <a:p>
            <a:pPr marL="457200" indent="-457200" algn="just">
              <a:buFont typeface="Arial"/>
              <a:buChar char="•"/>
            </a:pPr>
            <a:r>
              <a:rPr lang="en-US" dirty="0" smtClean="0"/>
              <a:t>Hundred Queries on Resample of data that computes the error.</a:t>
            </a:r>
          </a:p>
          <a:p>
            <a:pPr marL="457200" indent="-457200" algn="just">
              <a:buFont typeface="Arial"/>
              <a:buChar char="•"/>
            </a:pPr>
            <a:r>
              <a:rPr lang="en-US" dirty="0" smtClean="0"/>
              <a:t>Tens of Thousand of Queries to verify if this error is correct.</a:t>
            </a:r>
          </a:p>
          <a:p>
            <a:pPr marL="457200" indent="-457200" algn="just">
              <a:buFont typeface="Arial"/>
              <a:buChar char="•"/>
            </a:pPr>
            <a:r>
              <a:rPr lang="en-US" sz="3600" b="1" dirty="0" smtClean="0">
                <a:solidFill>
                  <a:srgbClr val="FF0000"/>
                </a:solidFill>
              </a:rPr>
              <a:t>BAD PERFORMANCE !</a:t>
            </a:r>
          </a:p>
          <a:p>
            <a:pPr marL="457200" indent="-457200" algn="just">
              <a:buFont typeface="Arial"/>
              <a:buChar char="•"/>
            </a:pPr>
            <a:r>
              <a:rPr lang="en-US" b="1" dirty="0" smtClean="0">
                <a:solidFill>
                  <a:srgbClr val="37934C"/>
                </a:solidFill>
              </a:rPr>
              <a:t>Solution: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b="1" dirty="0"/>
              <a:t>Single Pass </a:t>
            </a:r>
            <a:r>
              <a:rPr lang="en-US" b="1" dirty="0" smtClean="0"/>
              <a:t>Execution framework</a:t>
            </a:r>
            <a:r>
              <a:rPr lang="en-US" dirty="0" smtClean="0"/>
              <a:t>.</a:t>
            </a:r>
            <a:endParaRPr lang="en-US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8690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sz="6500" dirty="0" smtClean="0"/>
              <a:t>What is BlinkDB?</a:t>
            </a:r>
            <a:endParaRPr lang="en-US" sz="65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458200" cy="5105400"/>
          </a:xfrm>
        </p:spPr>
        <p:txBody>
          <a:bodyPr/>
          <a:lstStyle/>
          <a:p>
            <a:pPr marL="0" indent="0"/>
            <a:r>
              <a:rPr lang="en-US" sz="3000" dirty="0"/>
              <a:t>A</a:t>
            </a:r>
            <a:r>
              <a:rPr lang="en-US" sz="3000" dirty="0" smtClean="0"/>
              <a:t> </a:t>
            </a:r>
            <a:r>
              <a:rPr lang="en-US" sz="3000" dirty="0"/>
              <a:t>framework built on Shark and Spark that … </a:t>
            </a:r>
          </a:p>
          <a:p>
            <a:pPr marL="457200" indent="-457200">
              <a:buFont typeface="Lucida Grande"/>
              <a:buChar char="-"/>
            </a:pPr>
            <a:r>
              <a:rPr lang="en-US" sz="3000" dirty="0" smtClean="0"/>
              <a:t>creates and maintains a variety of samples from underlying data</a:t>
            </a:r>
          </a:p>
          <a:p>
            <a:pPr marL="457200" indent="-457200">
              <a:buFont typeface="Lucida Grande"/>
              <a:buChar char="-"/>
            </a:pPr>
            <a:r>
              <a:rPr lang="en-US" sz="3000" dirty="0" smtClean="0"/>
              <a:t>returns fast, approximate answers with error bars by executing queries on samples of data</a:t>
            </a:r>
          </a:p>
          <a:p>
            <a:pPr marL="457200" indent="-457200">
              <a:buFont typeface="Lucida Grande"/>
              <a:buChar char="-"/>
            </a:pPr>
            <a:r>
              <a:rPr lang="en-US" sz="3000" dirty="0"/>
              <a:t>verifies the correctness of the error bars that it returns at runtime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69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57200" y="2209800"/>
            <a:ext cx="8458200" cy="3429000"/>
          </a:xfrm>
          <a:prstGeom prst="rect">
            <a:avLst/>
          </a:prstGeom>
          <a:solidFill>
            <a:schemeClr val="lt1">
              <a:alpha val="0"/>
            </a:schemeClr>
          </a:solidFill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055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318" y="2628900"/>
            <a:ext cx="8229600" cy="1143000"/>
          </a:xfrm>
        </p:spPr>
        <p:txBody>
          <a:bodyPr/>
          <a:lstStyle/>
          <a:p>
            <a:pPr algn="ctr"/>
            <a:r>
              <a:rPr lang="en-US" dirty="0" smtClean="0"/>
              <a:t>Can you tolerate </a:t>
            </a:r>
            <a:r>
              <a:rPr lang="en-US" dirty="0" smtClean="0">
                <a:solidFill>
                  <a:srgbClr val="FF0000"/>
                </a:solidFill>
              </a:rPr>
              <a:t>Errors</a:t>
            </a:r>
            <a:r>
              <a:rPr lang="en-US" dirty="0" smtClean="0"/>
              <a:t> </a:t>
            </a:r>
            <a:r>
              <a:rPr lang="en-US" dirty="0"/>
              <a:t>?</a:t>
            </a:r>
            <a:br>
              <a:rPr lang="en-US" dirty="0"/>
            </a:br>
            <a:r>
              <a:rPr lang="en-US" dirty="0"/>
              <a:t>Well, It depends on the </a:t>
            </a:r>
            <a:r>
              <a:rPr lang="en-US" dirty="0">
                <a:solidFill>
                  <a:srgbClr val="37934C"/>
                </a:solidFill>
              </a:rPr>
              <a:t>scenario</a:t>
            </a:r>
            <a:r>
              <a:rPr lang="en-US" dirty="0"/>
              <a:t> </a:t>
            </a:r>
            <a:r>
              <a:rPr lang="en-US" dirty="0" smtClean="0"/>
              <a:t>right…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8031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4600"/>
            <a:ext cx="8229600" cy="1143000"/>
          </a:xfrm>
        </p:spPr>
        <p:txBody>
          <a:bodyPr/>
          <a:lstStyle/>
          <a:p>
            <a:pPr algn="ctr"/>
            <a:r>
              <a:rPr lang="en-US" sz="6000" dirty="0" smtClean="0">
                <a:solidFill>
                  <a:schemeClr val="accent2"/>
                </a:solidFill>
              </a:rPr>
              <a:t>BlinkDB </a:t>
            </a:r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364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sz="6500" dirty="0" smtClean="0">
                <a:solidFill>
                  <a:schemeClr val="accent2"/>
                </a:solidFill>
              </a:rPr>
              <a:t>BlinkDB</a:t>
            </a:r>
            <a:r>
              <a:rPr lang="en-US" sz="6500" dirty="0" smtClean="0"/>
              <a:t> Architecture</a:t>
            </a:r>
            <a:endParaRPr lang="en-US" sz="6500" dirty="0"/>
          </a:p>
        </p:txBody>
      </p:sp>
      <p:sp>
        <p:nvSpPr>
          <p:cNvPr id="7" name="Rectangle 6"/>
          <p:cNvSpPr/>
          <p:nvPr/>
        </p:nvSpPr>
        <p:spPr>
          <a:xfrm>
            <a:off x="609600" y="5925960"/>
            <a:ext cx="8077200" cy="609600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Hadoop Storage (e.g., HDFS, </a:t>
            </a:r>
            <a:r>
              <a:rPr lang="en-US" dirty="0" err="1" smtClean="0"/>
              <a:t>Hbase</a:t>
            </a:r>
            <a:r>
              <a:rPr lang="en-US" dirty="0" smtClean="0"/>
              <a:t>, Presto)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09600" y="2268360"/>
            <a:ext cx="1143000" cy="35052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</a:t>
            </a:r>
          </a:p>
          <a:p>
            <a:pPr algn="ctr"/>
            <a:r>
              <a:rPr lang="en-US" dirty="0"/>
              <a:t>s</a:t>
            </a:r>
            <a:r>
              <a:rPr lang="en-US" dirty="0" smtClean="0"/>
              <a:t>tore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919366" y="5163960"/>
            <a:ext cx="6767434" cy="609600"/>
          </a:xfrm>
          <a:prstGeom prst="rect">
            <a:avLst/>
          </a:prstGeom>
          <a:solidFill>
            <a:srgbClr val="C3D69B"/>
          </a:solidFill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Hadoop/Spark/Presto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919366" y="2268360"/>
            <a:ext cx="6767434" cy="2743200"/>
          </a:xfrm>
          <a:prstGeom prst="rect">
            <a:avLst/>
          </a:prstGeom>
          <a:solidFill>
            <a:srgbClr val="93CDDD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071766" y="3106560"/>
            <a:ext cx="1358819" cy="1762445"/>
          </a:xfrm>
          <a:prstGeom prst="rect">
            <a:avLst/>
          </a:prstGeom>
          <a:solidFill>
            <a:srgbClr val="DBEEF4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SQL Parser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962400" y="3106561"/>
            <a:ext cx="1585834" cy="1762445"/>
          </a:xfrm>
          <a:prstGeom prst="rect">
            <a:avLst/>
          </a:prstGeom>
          <a:solidFill>
            <a:srgbClr val="C3D69B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Query Optimizer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081634" y="3106561"/>
            <a:ext cx="1919366" cy="523555"/>
          </a:xfrm>
          <a:prstGeom prst="rect">
            <a:avLst/>
          </a:prstGeom>
          <a:solidFill>
            <a:srgbClr val="C3D69B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r>
              <a:rPr lang="en-US" dirty="0" smtClean="0"/>
              <a:t>Physical Plan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6081634" y="3716161"/>
            <a:ext cx="1919366" cy="523555"/>
          </a:xfrm>
          <a:prstGeom prst="rect">
            <a:avLst/>
          </a:prstGeom>
          <a:solidFill>
            <a:srgbClr val="DBEEF4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UDFs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081634" y="4325761"/>
            <a:ext cx="1919366" cy="523555"/>
          </a:xfrm>
          <a:prstGeom prst="rect">
            <a:avLst/>
          </a:prstGeom>
          <a:solidFill>
            <a:srgbClr val="C3D69B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Execution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2071766" y="2420760"/>
            <a:ext cx="6538834" cy="52355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Driver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626796" y="1600200"/>
            <a:ext cx="3561035" cy="523555"/>
          </a:xfrm>
          <a:prstGeom prst="rect">
            <a:avLst/>
          </a:prstGeom>
          <a:solidFill>
            <a:srgbClr val="93CDDD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Command-line Shell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4187831" y="1600200"/>
            <a:ext cx="4498969" cy="523555"/>
          </a:xfrm>
          <a:prstGeom prst="rect">
            <a:avLst/>
          </a:prstGeom>
          <a:solidFill>
            <a:srgbClr val="93CDDD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Thrift/JDBC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8001001" y="3106560"/>
            <a:ext cx="609600" cy="523556"/>
          </a:xfrm>
          <a:prstGeom prst="rect">
            <a:avLst/>
          </a:prstGeom>
          <a:solidFill>
            <a:srgbClr val="C0504D"/>
          </a:solidFill>
          <a:ln>
            <a:solidFill>
              <a:srgbClr val="00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8001001" y="3716160"/>
            <a:ext cx="609600" cy="523556"/>
          </a:xfrm>
          <a:prstGeom prst="rect">
            <a:avLst/>
          </a:prstGeom>
          <a:solidFill>
            <a:srgbClr val="C0504D"/>
          </a:solidFill>
          <a:ln>
            <a:solidFill>
              <a:srgbClr val="00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8001000" y="4325760"/>
            <a:ext cx="609600" cy="523556"/>
          </a:xfrm>
          <a:prstGeom prst="rect">
            <a:avLst/>
          </a:prstGeom>
          <a:solidFill>
            <a:srgbClr val="C0504D"/>
          </a:solidFill>
          <a:ln>
            <a:solidFill>
              <a:srgbClr val="00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5486400" y="3106561"/>
            <a:ext cx="470774" cy="1770241"/>
          </a:xfrm>
          <a:prstGeom prst="rect">
            <a:avLst/>
          </a:prstGeom>
          <a:solidFill>
            <a:srgbClr val="C0504D"/>
          </a:solidFill>
          <a:ln>
            <a:solidFill>
              <a:srgbClr val="00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3352800" y="3106561"/>
            <a:ext cx="470774" cy="1770241"/>
          </a:xfrm>
          <a:prstGeom prst="rect">
            <a:avLst/>
          </a:prstGeom>
          <a:solidFill>
            <a:srgbClr val="C0504D"/>
          </a:solidFill>
          <a:ln>
            <a:solidFill>
              <a:srgbClr val="00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9527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72</a:t>
            </a:fld>
            <a:endParaRPr lang="en-US"/>
          </a:p>
        </p:txBody>
      </p:sp>
      <p:pic>
        <p:nvPicPr>
          <p:cNvPr id="6" name="Picture 4" descr="amplab_hir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78273"/>
            <a:ext cx="4537636" cy="152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 descr="ampstac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00200"/>
            <a:ext cx="8229600" cy="4875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44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4941"/>
            <a:ext cx="7924800" cy="95250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Implementation Changes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715000"/>
          </a:xfrm>
        </p:spPr>
        <p:txBody>
          <a:bodyPr/>
          <a:lstStyle/>
          <a:p>
            <a:pPr marL="457200" indent="-457200" algn="just">
              <a:buFont typeface="Arial"/>
              <a:buChar char="•"/>
            </a:pPr>
            <a:r>
              <a:rPr lang="en-US" sz="2800" dirty="0" smtClean="0"/>
              <a:t>Additions in Query Language Parser.</a:t>
            </a:r>
          </a:p>
          <a:p>
            <a:pPr marL="457200" indent="-457200" algn="just">
              <a:buFont typeface="Arial"/>
              <a:buChar char="•"/>
            </a:pPr>
            <a:r>
              <a:rPr lang="en-US" sz="2800" dirty="0" smtClean="0"/>
              <a:t>Parser can trigger a sample creation and maintenance module.</a:t>
            </a:r>
          </a:p>
          <a:p>
            <a:pPr marL="457200" indent="-457200" algn="just">
              <a:buFont typeface="Arial"/>
              <a:buChar char="•"/>
            </a:pPr>
            <a:r>
              <a:rPr lang="en-US" sz="2800" dirty="0" smtClean="0"/>
              <a:t>A sample selection module that re-writes the query and assigns it an approximately sized sample.</a:t>
            </a:r>
          </a:p>
          <a:p>
            <a:pPr marL="457200" indent="-457200" algn="just">
              <a:buFont typeface="Arial"/>
              <a:buChar char="•"/>
            </a:pPr>
            <a:r>
              <a:rPr lang="en-US" sz="2800" dirty="0" smtClean="0"/>
              <a:t>Uncertainty module to modify all pre-existing aggregation function to return error bars and confidence intervals.</a:t>
            </a:r>
          </a:p>
          <a:p>
            <a:pPr marL="457200" indent="-457200" algn="just">
              <a:buFont typeface="Arial"/>
              <a:buChar char="•"/>
            </a:pPr>
            <a:r>
              <a:rPr lang="en-US" sz="2800" dirty="0" smtClean="0"/>
              <a:t>A module periodically samples from the original data, creating new samples which are then used by the system. </a:t>
            </a:r>
            <a:r>
              <a:rPr lang="en-US" sz="2800" i="1" dirty="0" smtClean="0"/>
              <a:t>(Co-Relation + Workload Changes)</a:t>
            </a:r>
          </a:p>
          <a:p>
            <a:pPr marL="457200" indent="-457200" algn="just">
              <a:buFont typeface="Arial"/>
              <a:buChar char="•"/>
            </a:pP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1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514600"/>
            <a:ext cx="8229600" cy="1143000"/>
          </a:xfrm>
        </p:spPr>
        <p:txBody>
          <a:bodyPr/>
          <a:lstStyle/>
          <a:p>
            <a:pPr algn="ctr"/>
            <a:r>
              <a:rPr lang="en-US" sz="6000" dirty="0" smtClean="0">
                <a:solidFill>
                  <a:schemeClr val="accent2"/>
                </a:solidFill>
              </a:rPr>
              <a:t>BlinkDB </a:t>
            </a:r>
            <a:r>
              <a:rPr lang="en-US" sz="6000" dirty="0" smtClean="0"/>
              <a:t>Evaluation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076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37934C"/>
                </a:solidFill>
              </a:rPr>
              <a:t>BlinkDB</a:t>
            </a:r>
            <a:r>
              <a:rPr lang="en-US" dirty="0" smtClean="0"/>
              <a:t>  Vs. </a:t>
            </a:r>
            <a:r>
              <a:rPr lang="en-US" dirty="0" smtClean="0">
                <a:solidFill>
                  <a:srgbClr val="FF0000"/>
                </a:solidFill>
              </a:rPr>
              <a:t>No Sampling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 descr="blinkdbVsNoSampli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341" y="1769035"/>
            <a:ext cx="7222682" cy="4800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55870" y="2667000"/>
            <a:ext cx="11593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2.5 TB from Cache</a:t>
            </a:r>
          </a:p>
          <a:p>
            <a:endParaRPr lang="en-US" sz="1600" b="1" dirty="0"/>
          </a:p>
          <a:p>
            <a:r>
              <a:rPr lang="en-US" sz="1600" b="1" dirty="0" smtClean="0"/>
              <a:t>7.5 TB from Disk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0270" y="5106888"/>
            <a:ext cx="12191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Log Scale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2160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471" y="228600"/>
            <a:ext cx="8229600" cy="1143000"/>
          </a:xfrm>
        </p:spPr>
        <p:txBody>
          <a:bodyPr/>
          <a:lstStyle/>
          <a:p>
            <a:pPr algn="ctr"/>
            <a:r>
              <a:rPr lang="en-US" dirty="0" smtClean="0"/>
              <a:t>Scaling BlinkDB</a:t>
            </a:r>
            <a:endParaRPr lang="en-US" dirty="0"/>
          </a:p>
        </p:txBody>
      </p:sp>
      <p:pic>
        <p:nvPicPr>
          <p:cNvPr id="4" name="Picture 3" descr="sca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2965" y="1371600"/>
            <a:ext cx="6725570" cy="43561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76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676400" y="5879296"/>
            <a:ext cx="626035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Each query operates on 100N GB of data.</a:t>
            </a:r>
          </a:p>
        </p:txBody>
      </p:sp>
    </p:spTree>
    <p:extLst>
      <p:ext uri="{BB962C8B-B14F-4D97-AF65-F5344CB8AC3E}">
        <p14:creationId xmlns:p14="http://schemas.microsoft.com/office/powerpoint/2010/main" val="21076720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66800"/>
            <a:ext cx="8229600" cy="1143000"/>
          </a:xfrm>
        </p:spPr>
        <p:txBody>
          <a:bodyPr/>
          <a:lstStyle/>
          <a:p>
            <a:pPr algn="just"/>
            <a:r>
              <a:rPr lang="en-US" dirty="0" smtClean="0"/>
              <a:t>Response Time</a:t>
            </a:r>
            <a:br>
              <a:rPr lang="en-US" dirty="0" smtClean="0"/>
            </a:br>
            <a:r>
              <a:rPr lang="en-US" dirty="0" smtClean="0"/>
              <a:t>and </a:t>
            </a:r>
            <a:br>
              <a:rPr lang="en-US" dirty="0" smtClean="0"/>
            </a:br>
            <a:r>
              <a:rPr lang="en-US" dirty="0" smtClean="0"/>
              <a:t>Error Bounds …</a:t>
            </a:r>
            <a:endParaRPr lang="en-US" dirty="0"/>
          </a:p>
        </p:txBody>
      </p:sp>
      <p:pic>
        <p:nvPicPr>
          <p:cNvPr id="4" name="Picture 3" descr="responsetim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3276600"/>
            <a:ext cx="4295946" cy="2667000"/>
          </a:xfrm>
          <a:prstGeom prst="rect">
            <a:avLst/>
          </a:prstGeom>
        </p:spPr>
      </p:pic>
      <p:pic>
        <p:nvPicPr>
          <p:cNvPr id="6" name="Picture 5" descr="errorbound'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4441" y="3336773"/>
            <a:ext cx="4244041" cy="2606827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77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28058" y="6232696"/>
            <a:ext cx="694914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20 Conviva queries averaged over 10runs</a:t>
            </a:r>
          </a:p>
        </p:txBody>
      </p:sp>
    </p:spTree>
    <p:extLst>
      <p:ext uri="{BB962C8B-B14F-4D97-AF65-F5344CB8AC3E}">
        <p14:creationId xmlns:p14="http://schemas.microsoft.com/office/powerpoint/2010/main" val="2355547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8229600" cy="114300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008000"/>
                </a:solidFill>
              </a:rPr>
              <a:t>Play with BlinkDB</a:t>
            </a:r>
            <a:r>
              <a:rPr lang="en-US" dirty="0">
                <a:solidFill>
                  <a:srgbClr val="008000"/>
                </a:solidFill>
              </a:rPr>
              <a:t>! </a:t>
            </a:r>
            <a:br>
              <a:rPr lang="en-US" dirty="0">
                <a:solidFill>
                  <a:srgbClr val="008000"/>
                </a:solidFill>
              </a:rPr>
            </a:br>
            <a:r>
              <a:rPr lang="en-US" sz="3200" b="0" dirty="0"/>
              <a:t>https://github.com/sameeragarwal/blinkdb</a:t>
            </a:r>
          </a:p>
        </p:txBody>
      </p:sp>
      <p:pic>
        <p:nvPicPr>
          <p:cNvPr id="4" name="Picture 3" descr="blinkdb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459" y="3078784"/>
            <a:ext cx="9144000" cy="176723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9560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Take Away …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679950"/>
          </a:xfrm>
        </p:spPr>
        <p:txBody>
          <a:bodyPr/>
          <a:lstStyle/>
          <a:p>
            <a:pPr marL="457200" indent="-457200" algn="just">
              <a:buFont typeface="Arial"/>
              <a:buChar char="•"/>
            </a:pPr>
            <a:r>
              <a:rPr lang="en-US" dirty="0"/>
              <a:t>The only way </a:t>
            </a:r>
            <a:r>
              <a:rPr lang="en-US" dirty="0" smtClean="0"/>
              <a:t>for now to escape memory performance barrier is to use </a:t>
            </a:r>
            <a:r>
              <a:rPr lang="en-US" b="1" dirty="0"/>
              <a:t>Approximate Computing</a:t>
            </a:r>
            <a:r>
              <a:rPr lang="en-US" dirty="0"/>
              <a:t> </a:t>
            </a:r>
            <a:r>
              <a:rPr lang="en-US" dirty="0" smtClean="0"/>
              <a:t>.</a:t>
            </a:r>
            <a:endParaRPr lang="en-US" b="1" dirty="0" smtClean="0"/>
          </a:p>
          <a:p>
            <a:pPr marL="457200" indent="-457200" algn="just">
              <a:buFont typeface="Arial"/>
              <a:buChar char="•"/>
            </a:pPr>
            <a:r>
              <a:rPr lang="en-US" dirty="0"/>
              <a:t>A</a:t>
            </a:r>
            <a:r>
              <a:rPr lang="en-US" dirty="0" smtClean="0"/>
              <a:t> huge role to play in exploratory data analysis.</a:t>
            </a:r>
          </a:p>
          <a:p>
            <a:pPr marL="457200" indent="-457200" algn="just">
              <a:buFont typeface="Arial"/>
              <a:buChar char="•"/>
            </a:pPr>
            <a:r>
              <a:rPr lang="en-US" dirty="0" smtClean="0"/>
              <a:t>BlinkDB provides a framework for AQP + Error Bars + Verifies them.</a:t>
            </a:r>
          </a:p>
          <a:p>
            <a:pPr marL="457200" indent="-457200" algn="just">
              <a:buFont typeface="Arial"/>
              <a:buChar char="•"/>
            </a:pPr>
            <a:r>
              <a:rPr lang="en-US" dirty="0" smtClean="0"/>
              <a:t>Great Performance on real world workloads.</a:t>
            </a:r>
          </a:p>
          <a:p>
            <a:pPr marL="457200" indent="-457200" algn="just">
              <a:buFont typeface="Arial"/>
              <a:buChar char="•"/>
            </a:pPr>
            <a:endParaRPr lang="en-US" dirty="0" smtClean="0"/>
          </a:p>
          <a:p>
            <a:pPr marL="457200" indent="-457200" algn="just">
              <a:buFont typeface="Arial"/>
              <a:buChar char="•"/>
            </a:pPr>
            <a:endParaRPr lang="en-US" dirty="0" smtClean="0"/>
          </a:p>
          <a:p>
            <a:pPr marL="0" indent="0" algn="just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586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531035"/>
            <a:ext cx="8686800" cy="1143000"/>
          </a:xfrm>
        </p:spPr>
        <p:txBody>
          <a:bodyPr/>
          <a:lstStyle/>
          <a:p>
            <a:r>
              <a:rPr lang="en-US" dirty="0" smtClean="0"/>
              <a:t>Overview of Big Data Space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912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234" y="2590800"/>
            <a:ext cx="8390965" cy="1143000"/>
          </a:xfrm>
        </p:spPr>
        <p:txBody>
          <a:bodyPr/>
          <a:lstStyle/>
          <a:p>
            <a:pPr algn="just"/>
            <a:r>
              <a:rPr lang="en-US" dirty="0" smtClean="0">
                <a:solidFill>
                  <a:srgbClr val="37934C"/>
                </a:solidFill>
              </a:rPr>
              <a:t>Personal Takeaway : </a:t>
            </a:r>
            <a:r>
              <a:rPr lang="en-US" dirty="0" smtClean="0"/>
              <a:t>Take a STATISTICS class!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8707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52600"/>
            <a:ext cx="8229600" cy="1143000"/>
          </a:xfrm>
        </p:spPr>
        <p:txBody>
          <a:bodyPr/>
          <a:lstStyle/>
          <a:p>
            <a:pPr algn="ctr"/>
            <a:r>
              <a:rPr lang="en-US" dirty="0" smtClean="0"/>
              <a:t>Credits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0"/>
            <a:ext cx="8229600" cy="1325562"/>
          </a:xfrm>
        </p:spPr>
        <p:txBody>
          <a:bodyPr/>
          <a:lstStyle/>
          <a:p>
            <a:pPr algn="just"/>
            <a:r>
              <a:rPr lang="en-US" dirty="0" smtClean="0"/>
              <a:t>These slides are </a:t>
            </a:r>
            <a:r>
              <a:rPr lang="en-US" dirty="0"/>
              <a:t>derived from Sameer Agarwal’s presentation : </a:t>
            </a:r>
            <a:r>
              <a:rPr lang="en-US" dirty="0">
                <a:hlinkClick r:id="rId2"/>
              </a:rPr>
              <a:t>http://goo.gl/</a:t>
            </a:r>
            <a:r>
              <a:rPr lang="en-US" dirty="0" smtClean="0">
                <a:hlinkClick r:id="rId2"/>
              </a:rPr>
              <a:t>cvVb1X</a:t>
            </a:r>
            <a:endParaRPr lang="en-US" dirty="0" smtClean="0"/>
          </a:p>
          <a:p>
            <a:pPr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40155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590800"/>
            <a:ext cx="8534400" cy="1143000"/>
          </a:xfrm>
        </p:spPr>
        <p:txBody>
          <a:bodyPr>
            <a:noAutofit/>
          </a:bodyPr>
          <a:lstStyle/>
          <a:p>
            <a:pPr algn="ctr"/>
            <a:r>
              <a:rPr lang="en-US" sz="6500" b="1" dirty="0" smtClean="0">
                <a:latin typeface="Calibri"/>
                <a:cs typeface="Calibri"/>
              </a:rPr>
              <a:t>Questions ?</a:t>
            </a:r>
            <a:br>
              <a:rPr lang="en-US" sz="6500" b="1" dirty="0" smtClean="0">
                <a:latin typeface="Calibri"/>
                <a:cs typeface="Calibri"/>
              </a:rPr>
            </a:br>
            <a:r>
              <a:rPr lang="en-US" sz="6500" dirty="0" smtClean="0">
                <a:solidFill>
                  <a:srgbClr val="37934C"/>
                </a:solidFill>
                <a:latin typeface="Calibri"/>
                <a:cs typeface="Calibri"/>
              </a:rPr>
              <a:t>THANK YOU!</a:t>
            </a:r>
            <a:endParaRPr lang="en-US" sz="6500" b="1" dirty="0">
              <a:solidFill>
                <a:srgbClr val="37934C"/>
              </a:solidFill>
              <a:latin typeface="Calibri"/>
              <a:cs typeface="Calibri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967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6" y="0"/>
            <a:ext cx="9130554" cy="1143000"/>
          </a:xfrm>
        </p:spPr>
        <p:txBody>
          <a:bodyPr/>
          <a:lstStyle/>
          <a:p>
            <a:pPr algn="ctr"/>
            <a:r>
              <a:rPr lang="en-US" b="0" dirty="0" smtClean="0"/>
              <a:t>Massive log </a:t>
            </a:r>
            <a:r>
              <a:rPr lang="en-US" dirty="0">
                <a:solidFill>
                  <a:srgbClr val="FF0000"/>
                </a:solidFill>
              </a:rPr>
              <a:t>B</a:t>
            </a:r>
            <a:r>
              <a:rPr lang="en-US" dirty="0" smtClean="0">
                <a:solidFill>
                  <a:srgbClr val="FF0000"/>
                </a:solidFill>
              </a:rPr>
              <a:t>atch</a:t>
            </a:r>
            <a:r>
              <a:rPr lang="en-US" dirty="0" smtClean="0"/>
              <a:t> </a:t>
            </a:r>
            <a:r>
              <a:rPr lang="en-US" dirty="0"/>
              <a:t>p</a:t>
            </a:r>
            <a:r>
              <a:rPr lang="en-US" dirty="0" smtClean="0"/>
              <a:t>rocessing</a:t>
            </a:r>
            <a:endParaRPr lang="en-US" dirty="0"/>
          </a:p>
        </p:txBody>
      </p:sp>
      <p:pic>
        <p:nvPicPr>
          <p:cNvPr id="4" name="Picture 3" descr="Log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6" y="1143000"/>
            <a:ext cx="9130554" cy="5715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DEB89A-5B48-794D-A51B-4CA2CE5E368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629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8|15.3|10.2|10.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2|6.3|41.4|1.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2|6.3|41.4|1.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2|6.3|41.4|1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2|6.3|41.4|1.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xhibit">
      <a:majorFont>
        <a:latin typeface="Corbel"/>
        <a:ea typeface=""/>
        <a:cs typeface=""/>
        <a:font script="Jpan" typeface="メイリオ"/>
      </a:majorFont>
      <a:minorFont>
        <a:latin typeface="Corbel"/>
        <a:ea typeface=""/>
        <a:cs typeface=""/>
        <a:font script="Jpan" typeface="メイリオ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solidFill>
            <a:schemeClr val="tx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ln w="63500">
          <a:solidFill>
            <a:schemeClr val="tx1"/>
          </a:solidFill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32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69135</TotalTime>
  <Words>2740</Words>
  <Application>Microsoft Macintosh PowerPoint</Application>
  <PresentationFormat>On-screen Show (4:3)</PresentationFormat>
  <Paragraphs>651</Paragraphs>
  <Slides>82</Slides>
  <Notes>24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82</vt:i4>
      </vt:variant>
    </vt:vector>
  </HeadingPairs>
  <TitlesOfParts>
    <vt:vector size="83" baseType="lpstr">
      <vt:lpstr>Office Theme</vt:lpstr>
      <vt:lpstr>PowerPoint Presentation</vt:lpstr>
      <vt:lpstr>Goal : Solve Big Data !</vt:lpstr>
      <vt:lpstr>PowerPoint Presentation</vt:lpstr>
      <vt:lpstr>Better and Faster Frameworks ?</vt:lpstr>
      <vt:lpstr>If we cannot do better than In-Memory than what?</vt:lpstr>
      <vt:lpstr>Can we use Approximate Computing ?</vt:lpstr>
      <vt:lpstr>Can you tolerate Errors ? Well, It depends on the scenario right…</vt:lpstr>
      <vt:lpstr>Overview of Big Data Space</vt:lpstr>
      <vt:lpstr>Massive log Batch processing</vt:lpstr>
      <vt:lpstr>Can we use Approximate Computing ?  Answer : YES / NO</vt:lpstr>
      <vt:lpstr>Streaming data processing</vt:lpstr>
      <vt:lpstr>Can we use Approximate Computing ?  Answer : MAYBE </vt:lpstr>
      <vt:lpstr>Exploratory Data Analysis</vt:lpstr>
      <vt:lpstr>Exploratory / Interactive Data Processing -- Getting a sense of data (Data Scientists) -- Debugging ? (SREs / DevOps)</vt:lpstr>
      <vt:lpstr>Can we use Approximate Computing ?  Answer : YES ! </vt:lpstr>
      <vt:lpstr>PowerPoint Presentation</vt:lpstr>
      <vt:lpstr>Our Goal</vt:lpstr>
      <vt:lpstr>Our Goal</vt:lpstr>
      <vt:lpstr>Our Goal</vt:lpstr>
      <vt:lpstr>Our Goal</vt:lpstr>
      <vt:lpstr>Our Goal</vt:lpstr>
      <vt:lpstr>Our Goal</vt:lpstr>
      <vt:lpstr>Our Goal</vt:lpstr>
      <vt:lpstr>Query Execution on Samples</vt:lpstr>
      <vt:lpstr>Query Execution on Samples</vt:lpstr>
      <vt:lpstr>Query Execution on Samples</vt:lpstr>
      <vt:lpstr>Query Execution on Samples</vt:lpstr>
      <vt:lpstr>Speed/Accuracy Trade-off</vt:lpstr>
      <vt:lpstr>Speed/Accuracy Trade-off</vt:lpstr>
      <vt:lpstr>Where do you want to be on the curve ?</vt:lpstr>
      <vt:lpstr>Sampling Vs No Sampling on 100 Machines</vt:lpstr>
      <vt:lpstr>Sampling Vs No Sampling</vt:lpstr>
      <vt:lpstr>Okay, so you can tolerate errors…  What are some of the fundamental challenges ?  What types of Sample to create ? (cannot Sample everything) This boils to : What is our assumption on the nature of future query workload ?  </vt:lpstr>
      <vt:lpstr>Usual Assumption: Future queries are SIMILAR to past queries.  What is Similarity ? ( Choosing the wrong notion has a heavy penalty : Under / Over fitting )</vt:lpstr>
      <vt:lpstr>Workload Taxonomy</vt:lpstr>
      <vt:lpstr>Predictable QCS </vt:lpstr>
      <vt:lpstr>PowerPoint Presentation</vt:lpstr>
      <vt:lpstr>BlinkDB Overview </vt:lpstr>
      <vt:lpstr>What is BlinkDB?</vt:lpstr>
      <vt:lpstr>1) Sample Creation</vt:lpstr>
      <vt:lpstr> Building Samples for Queries</vt:lpstr>
      <vt:lpstr>Some Terminology …</vt:lpstr>
      <vt:lpstr>QCS to Sample On</vt:lpstr>
      <vt:lpstr>What QCS to sample on ? </vt:lpstr>
      <vt:lpstr>QCS to sample (Contd)…</vt:lpstr>
      <vt:lpstr>Goal : Maximize the weighted sum of coverage.  where ‘coverage’ for a query ‘qi’ given a sample is defined as the probability that a given value ‘x’ for the columns is also present among the rows of S(ϕi,K).</vt:lpstr>
      <vt:lpstr>Optimization Problem Optimize the following MILP : </vt:lpstr>
      <vt:lpstr>How to sample ?</vt:lpstr>
      <vt:lpstr>Given a known QCS …</vt:lpstr>
      <vt:lpstr>Sharing QCS</vt:lpstr>
      <vt:lpstr>Storage Technique</vt:lpstr>
      <vt:lpstr>PowerPoint Presentation</vt:lpstr>
      <vt:lpstr>Storage Requirement </vt:lpstr>
      <vt:lpstr>What is BlinkDB?</vt:lpstr>
      <vt:lpstr>2) BlinkDB Runtime </vt:lpstr>
      <vt:lpstr>Selecting a Sample</vt:lpstr>
      <vt:lpstr>Selecting right Sample Size</vt:lpstr>
      <vt:lpstr>Error Profile</vt:lpstr>
      <vt:lpstr>PowerPoint Presentation</vt:lpstr>
      <vt:lpstr>Latency Profile</vt:lpstr>
      <vt:lpstr>Correcting Bias</vt:lpstr>
      <vt:lpstr>Error Estimation</vt:lpstr>
      <vt:lpstr>Error Estimation</vt:lpstr>
      <vt:lpstr>But we are not done yet …</vt:lpstr>
      <vt:lpstr>What is BlinkDB?</vt:lpstr>
      <vt:lpstr>Kleiner’s Diagnostics</vt:lpstr>
      <vt:lpstr>300 Data Points ≈ 30K Queries for Bootstrap !</vt:lpstr>
      <vt:lpstr>So In an Approximate QP :</vt:lpstr>
      <vt:lpstr>What is BlinkDB?</vt:lpstr>
      <vt:lpstr>BlinkDB Implementation</vt:lpstr>
      <vt:lpstr>BlinkDB Architecture</vt:lpstr>
      <vt:lpstr>PowerPoint Presentation</vt:lpstr>
      <vt:lpstr>Implementation Changes</vt:lpstr>
      <vt:lpstr>BlinkDB Evaluation</vt:lpstr>
      <vt:lpstr>BlinkDB  Vs. No Sampling</vt:lpstr>
      <vt:lpstr>Scaling BlinkDB</vt:lpstr>
      <vt:lpstr>Response Time and  Error Bounds …</vt:lpstr>
      <vt:lpstr>Play with BlinkDB!  https://github.com/sameeragarwal/blinkdb</vt:lpstr>
      <vt:lpstr>Take Away …</vt:lpstr>
      <vt:lpstr>Personal Takeaway : Take a STATISTICS class!</vt:lpstr>
      <vt:lpstr>Credits</vt:lpstr>
      <vt:lpstr>Questions ? THANK YOU!</vt:lpstr>
    </vt:vector>
  </TitlesOfParts>
  <Company>UC Berkeley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Andy Konwinski</dc:creator>
  <cp:lastModifiedBy>Nitish Upreti</cp:lastModifiedBy>
  <cp:revision>6227</cp:revision>
  <cp:lastPrinted>2013-08-30T09:49:34Z</cp:lastPrinted>
  <dcterms:created xsi:type="dcterms:W3CDTF">2010-04-02T15:48:12Z</dcterms:created>
  <dcterms:modified xsi:type="dcterms:W3CDTF">2014-12-01T18:47:31Z</dcterms:modified>
</cp:coreProperties>
</file>